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87" r:id="rId2"/>
    <p:sldId id="334" r:id="rId3"/>
    <p:sldId id="401" r:id="rId4"/>
    <p:sldId id="402" r:id="rId5"/>
    <p:sldId id="403" r:id="rId6"/>
    <p:sldId id="474" r:id="rId7"/>
    <p:sldId id="476" r:id="rId8"/>
    <p:sldId id="477" r:id="rId9"/>
    <p:sldId id="572" r:id="rId10"/>
    <p:sldId id="492" r:id="rId11"/>
    <p:sldId id="454" r:id="rId12"/>
    <p:sldId id="493" r:id="rId13"/>
    <p:sldId id="541" r:id="rId14"/>
    <p:sldId id="542" r:id="rId15"/>
    <p:sldId id="543" r:id="rId16"/>
    <p:sldId id="494" r:id="rId17"/>
    <p:sldId id="544" r:id="rId18"/>
    <p:sldId id="495" r:id="rId19"/>
    <p:sldId id="546" r:id="rId20"/>
    <p:sldId id="497" r:id="rId21"/>
    <p:sldId id="547" r:id="rId22"/>
    <p:sldId id="548" r:id="rId23"/>
    <p:sldId id="549" r:id="rId24"/>
    <p:sldId id="550" r:id="rId25"/>
    <p:sldId id="551" r:id="rId26"/>
    <p:sldId id="498" r:id="rId27"/>
    <p:sldId id="553" r:id="rId28"/>
    <p:sldId id="554" r:id="rId29"/>
    <p:sldId id="499" r:id="rId30"/>
    <p:sldId id="555" r:id="rId31"/>
    <p:sldId id="556" r:id="rId32"/>
    <p:sldId id="557" r:id="rId33"/>
    <p:sldId id="558" r:id="rId34"/>
    <p:sldId id="559" r:id="rId35"/>
    <p:sldId id="501" r:id="rId36"/>
    <p:sldId id="560" r:id="rId37"/>
    <p:sldId id="561" r:id="rId38"/>
    <p:sldId id="562" r:id="rId39"/>
    <p:sldId id="563" r:id="rId40"/>
    <p:sldId id="503" r:id="rId41"/>
    <p:sldId id="564" r:id="rId42"/>
    <p:sldId id="565" r:id="rId43"/>
    <p:sldId id="567" r:id="rId44"/>
    <p:sldId id="568" r:id="rId45"/>
    <p:sldId id="569" r:id="rId46"/>
    <p:sldId id="570" r:id="rId47"/>
    <p:sldId id="571" r:id="rId48"/>
    <p:sldId id="395" r:id="rId49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0"/>
    <a:srgbClr val="FFFFFF"/>
    <a:srgbClr val="DC0000"/>
    <a:srgbClr val="990000"/>
    <a:srgbClr val="FF3232"/>
    <a:srgbClr val="DD492B"/>
    <a:srgbClr val="EB613B"/>
    <a:srgbClr val="F23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5" autoAdjust="0"/>
    <p:restoredTop sz="91450" autoAdjust="0"/>
  </p:normalViewPr>
  <p:slideViewPr>
    <p:cSldViewPr snapToGrid="0">
      <p:cViewPr varScale="1">
        <p:scale>
          <a:sx n="129" d="100"/>
          <a:sy n="129" d="100"/>
        </p:scale>
        <p:origin x="7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B8C1D-5DDE-45B0-8602-4CACDF397E89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5D85F-4392-4135-93FD-966BA6EE7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92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963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970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93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69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052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92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50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51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482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75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80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02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192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24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40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20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455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362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753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069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815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29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045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497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349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111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759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15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578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25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056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76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0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87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7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464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8264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75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610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639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DB20A9-D41A-4FC4-B096-05C165E1A1A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90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36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22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25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63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58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374BC5D-8BB4-4311-8D2E-1E4EE2B269CF}"/>
              </a:ext>
            </a:extLst>
          </p:cNvPr>
          <p:cNvSpPr/>
          <p:nvPr userDrawn="1"/>
        </p:nvSpPr>
        <p:spPr>
          <a:xfrm rot="10800000">
            <a:off x="63305" y="12462"/>
            <a:ext cx="647115" cy="714715"/>
          </a:xfrm>
          <a:custGeom>
            <a:avLst/>
            <a:gdLst>
              <a:gd name="connsiteX0" fmla="*/ 795997 w 795997"/>
              <a:gd name="connsiteY0" fmla="*/ 787399 h 787399"/>
              <a:gd name="connsiteX1" fmla="*/ 0 w 795997"/>
              <a:gd name="connsiteY1" fmla="*/ 787399 h 787399"/>
              <a:gd name="connsiteX2" fmla="*/ 0 w 795997"/>
              <a:gd name="connsiteY2" fmla="*/ 422274 h 787399"/>
              <a:gd name="connsiteX3" fmla="*/ 397999 w 795997"/>
              <a:gd name="connsiteY3" fmla="*/ 0 h 787399"/>
              <a:gd name="connsiteX4" fmla="*/ 795997 w 795997"/>
              <a:gd name="connsiteY4" fmla="*/ 422274 h 7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97" h="787399">
                <a:moveTo>
                  <a:pt x="795997" y="787399"/>
                </a:moveTo>
                <a:lnTo>
                  <a:pt x="0" y="787399"/>
                </a:lnTo>
                <a:lnTo>
                  <a:pt x="0" y="422274"/>
                </a:lnTo>
                <a:lnTo>
                  <a:pt x="397999" y="0"/>
                </a:lnTo>
                <a:lnTo>
                  <a:pt x="795997" y="422274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0B2B642-A5F8-482C-AE27-56945E909F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20" y="12456"/>
            <a:ext cx="6544381" cy="68580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CE0230D-982B-448B-A5DE-E791735AFD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699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35"/>
          <a:stretch/>
        </p:blipFill>
        <p:spPr>
          <a:xfrm>
            <a:off x="19976" y="0"/>
            <a:ext cx="5627645" cy="6858000"/>
          </a:xfrm>
          <a:prstGeom prst="rect">
            <a:avLst/>
          </a:prstGeom>
          <a:noFill/>
          <a:effectLst>
            <a:outerShdw blurRad="1270000" algn="ctr" rotWithShape="0">
              <a:srgbClr val="000000">
                <a:alpha val="0"/>
              </a:srgbClr>
            </a:outerShdw>
            <a:reflection endPos="0" dir="5400000" sy="-100000" algn="bl" rotWithShape="0"/>
            <a:softEdge rad="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218728-E8FA-46FB-8D16-D90975DBD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21DBB7-B5DE-44CB-AC0D-09B34344A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7E426-BAE5-4957-9B1D-A5F7C4A5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</p:spPr>
        <p:txBody>
          <a:bodyPr/>
          <a:lstStyle/>
          <a:p>
            <a:fld id="{3C4D8C20-93F1-4DFC-BFB6-589D8282B412}" type="datetime1">
              <a:rPr lang="zh-CN" altLang="en-US" smtClean="0"/>
              <a:t>2021/4/25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1DEC33-DC0D-4465-B349-5A706464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0CA2F03-2133-4D53-B05E-E1E497B72E05}"/>
              </a:ext>
            </a:extLst>
          </p:cNvPr>
          <p:cNvGrpSpPr/>
          <p:nvPr userDrawn="1"/>
        </p:nvGrpSpPr>
        <p:grpSpPr>
          <a:xfrm>
            <a:off x="236717" y="171254"/>
            <a:ext cx="361403" cy="265646"/>
            <a:chOff x="5446713" y="5784850"/>
            <a:chExt cx="557213" cy="409576"/>
          </a:xfrm>
          <a:solidFill>
            <a:schemeClr val="bg1"/>
          </a:solidFill>
        </p:grpSpPr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3723E9BC-E4C4-4937-95CC-440BB3050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5784850"/>
              <a:ext cx="390525" cy="369888"/>
            </a:xfrm>
            <a:custGeom>
              <a:avLst/>
              <a:gdLst>
                <a:gd name="T0" fmla="*/ 67 w 182"/>
                <a:gd name="T1" fmla="*/ 128 h 173"/>
                <a:gd name="T2" fmla="*/ 65 w 182"/>
                <a:gd name="T3" fmla="*/ 128 h 173"/>
                <a:gd name="T4" fmla="*/ 64 w 182"/>
                <a:gd name="T5" fmla="*/ 128 h 173"/>
                <a:gd name="T6" fmla="*/ 41 w 182"/>
                <a:gd name="T7" fmla="*/ 137 h 173"/>
                <a:gd name="T8" fmla="*/ 47 w 182"/>
                <a:gd name="T9" fmla="*/ 120 h 173"/>
                <a:gd name="T10" fmla="*/ 42 w 182"/>
                <a:gd name="T11" fmla="*/ 117 h 173"/>
                <a:gd name="T12" fmla="*/ 17 w 182"/>
                <a:gd name="T13" fmla="*/ 74 h 173"/>
                <a:gd name="T14" fmla="*/ 98 w 182"/>
                <a:gd name="T15" fmla="*/ 16 h 173"/>
                <a:gd name="T16" fmla="*/ 159 w 182"/>
                <a:gd name="T17" fmla="*/ 36 h 173"/>
                <a:gd name="T18" fmla="*/ 170 w 182"/>
                <a:gd name="T19" fmla="*/ 36 h 173"/>
                <a:gd name="T20" fmla="*/ 182 w 182"/>
                <a:gd name="T21" fmla="*/ 36 h 173"/>
                <a:gd name="T22" fmla="*/ 98 w 182"/>
                <a:gd name="T23" fmla="*/ 0 h 173"/>
                <a:gd name="T24" fmla="*/ 0 w 182"/>
                <a:gd name="T25" fmla="*/ 74 h 173"/>
                <a:gd name="T26" fmla="*/ 27 w 182"/>
                <a:gd name="T27" fmla="*/ 126 h 173"/>
                <a:gd name="T28" fmla="*/ 11 w 182"/>
                <a:gd name="T29" fmla="*/ 173 h 173"/>
                <a:gd name="T30" fmla="*/ 30 w 182"/>
                <a:gd name="T31" fmla="*/ 162 h 173"/>
                <a:gd name="T32" fmla="*/ 64 w 182"/>
                <a:gd name="T33" fmla="*/ 145 h 173"/>
                <a:gd name="T34" fmla="*/ 86 w 182"/>
                <a:gd name="T35" fmla="*/ 149 h 173"/>
                <a:gd name="T36" fmla="*/ 76 w 182"/>
                <a:gd name="T37" fmla="*/ 130 h 173"/>
                <a:gd name="T38" fmla="*/ 67 w 182"/>
                <a:gd name="T39" fmla="*/ 12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73">
                  <a:moveTo>
                    <a:pt x="67" y="128"/>
                  </a:moveTo>
                  <a:cubicBezTo>
                    <a:pt x="65" y="128"/>
                    <a:pt x="65" y="128"/>
                    <a:pt x="65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2" y="128"/>
                    <a:pt x="59" y="128"/>
                    <a:pt x="41" y="13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5"/>
                    <a:pt x="17" y="90"/>
                    <a:pt x="17" y="74"/>
                  </a:cubicBezTo>
                  <a:cubicBezTo>
                    <a:pt x="17" y="42"/>
                    <a:pt x="53" y="16"/>
                    <a:pt x="98" y="16"/>
                  </a:cubicBezTo>
                  <a:cubicBezTo>
                    <a:pt x="122" y="16"/>
                    <a:pt x="144" y="24"/>
                    <a:pt x="159" y="36"/>
                  </a:cubicBezTo>
                  <a:cubicBezTo>
                    <a:pt x="163" y="36"/>
                    <a:pt x="167" y="36"/>
                    <a:pt x="170" y="36"/>
                  </a:cubicBezTo>
                  <a:cubicBezTo>
                    <a:pt x="174" y="36"/>
                    <a:pt x="178" y="36"/>
                    <a:pt x="182" y="36"/>
                  </a:cubicBezTo>
                  <a:cubicBezTo>
                    <a:pt x="165" y="14"/>
                    <a:pt x="134" y="0"/>
                    <a:pt x="98" y="0"/>
                  </a:cubicBezTo>
                  <a:cubicBezTo>
                    <a:pt x="44" y="0"/>
                    <a:pt x="0" y="33"/>
                    <a:pt x="0" y="74"/>
                  </a:cubicBezTo>
                  <a:cubicBezTo>
                    <a:pt x="0" y="94"/>
                    <a:pt x="10" y="113"/>
                    <a:pt x="27" y="126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43" y="155"/>
                    <a:pt x="59" y="147"/>
                    <a:pt x="64" y="145"/>
                  </a:cubicBezTo>
                  <a:cubicBezTo>
                    <a:pt x="71" y="147"/>
                    <a:pt x="79" y="148"/>
                    <a:pt x="86" y="149"/>
                  </a:cubicBezTo>
                  <a:cubicBezTo>
                    <a:pt x="82" y="143"/>
                    <a:pt x="78" y="137"/>
                    <a:pt x="76" y="130"/>
                  </a:cubicBezTo>
                  <a:cubicBezTo>
                    <a:pt x="73" y="130"/>
                    <a:pt x="70" y="129"/>
                    <a:pt x="6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ea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4AFE75CD-6B1C-4091-ACC0-8165A52BC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1338" y="5878513"/>
              <a:ext cx="382588" cy="315913"/>
            </a:xfrm>
            <a:custGeom>
              <a:avLst/>
              <a:gdLst>
                <a:gd name="T0" fmla="*/ 179 w 179"/>
                <a:gd name="T1" fmla="*/ 66 h 147"/>
                <a:gd name="T2" fmla="*/ 89 w 179"/>
                <a:gd name="T3" fmla="*/ 0 h 147"/>
                <a:gd name="T4" fmla="*/ 0 w 179"/>
                <a:gd name="T5" fmla="*/ 66 h 147"/>
                <a:gd name="T6" fmla="*/ 89 w 179"/>
                <a:gd name="T7" fmla="*/ 133 h 147"/>
                <a:gd name="T8" fmla="*/ 123 w 179"/>
                <a:gd name="T9" fmla="*/ 128 h 147"/>
                <a:gd name="T10" fmla="*/ 161 w 179"/>
                <a:gd name="T11" fmla="*/ 147 h 147"/>
                <a:gd name="T12" fmla="*/ 150 w 179"/>
                <a:gd name="T13" fmla="*/ 115 h 147"/>
                <a:gd name="T14" fmla="*/ 179 w 179"/>
                <a:gd name="T15" fmla="*/ 66 h 147"/>
                <a:gd name="T16" fmla="*/ 137 w 179"/>
                <a:gd name="T17" fmla="*/ 88 h 147"/>
                <a:gd name="T18" fmla="*/ 45 w 179"/>
                <a:gd name="T19" fmla="*/ 88 h 147"/>
                <a:gd name="T20" fmla="*/ 45 w 179"/>
                <a:gd name="T21" fmla="*/ 79 h 147"/>
                <a:gd name="T22" fmla="*/ 137 w 179"/>
                <a:gd name="T23" fmla="*/ 79 h 147"/>
                <a:gd name="T24" fmla="*/ 137 w 179"/>
                <a:gd name="T25" fmla="*/ 88 h 147"/>
                <a:gd name="T26" fmla="*/ 137 w 179"/>
                <a:gd name="T27" fmla="*/ 71 h 147"/>
                <a:gd name="T28" fmla="*/ 45 w 179"/>
                <a:gd name="T29" fmla="*/ 71 h 147"/>
                <a:gd name="T30" fmla="*/ 45 w 179"/>
                <a:gd name="T31" fmla="*/ 62 h 147"/>
                <a:gd name="T32" fmla="*/ 137 w 179"/>
                <a:gd name="T33" fmla="*/ 62 h 147"/>
                <a:gd name="T34" fmla="*/ 137 w 179"/>
                <a:gd name="T35" fmla="*/ 71 h 147"/>
                <a:gd name="T36" fmla="*/ 137 w 179"/>
                <a:gd name="T37" fmla="*/ 53 h 147"/>
                <a:gd name="T38" fmla="*/ 45 w 179"/>
                <a:gd name="T39" fmla="*/ 53 h 147"/>
                <a:gd name="T40" fmla="*/ 45 w 179"/>
                <a:gd name="T41" fmla="*/ 45 h 147"/>
                <a:gd name="T42" fmla="*/ 137 w 179"/>
                <a:gd name="T43" fmla="*/ 45 h 147"/>
                <a:gd name="T44" fmla="*/ 137 w 179"/>
                <a:gd name="T4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47">
                  <a:moveTo>
                    <a:pt x="179" y="66"/>
                  </a:moveTo>
                  <a:cubicBezTo>
                    <a:pt x="179" y="30"/>
                    <a:pt x="139" y="0"/>
                    <a:pt x="89" y="0"/>
                  </a:cubicBezTo>
                  <a:cubicBezTo>
                    <a:pt x="40" y="0"/>
                    <a:pt x="0" y="30"/>
                    <a:pt x="0" y="66"/>
                  </a:cubicBezTo>
                  <a:cubicBezTo>
                    <a:pt x="0" y="103"/>
                    <a:pt x="40" y="133"/>
                    <a:pt x="89" y="133"/>
                  </a:cubicBezTo>
                  <a:cubicBezTo>
                    <a:pt x="101" y="133"/>
                    <a:pt x="113" y="131"/>
                    <a:pt x="123" y="128"/>
                  </a:cubicBezTo>
                  <a:cubicBezTo>
                    <a:pt x="126" y="127"/>
                    <a:pt x="161" y="147"/>
                    <a:pt x="161" y="147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68" y="103"/>
                    <a:pt x="179" y="86"/>
                    <a:pt x="179" y="66"/>
                  </a:cubicBezTo>
                  <a:close/>
                  <a:moveTo>
                    <a:pt x="137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37" y="79"/>
                    <a:pt x="137" y="79"/>
                    <a:pt x="137" y="79"/>
                  </a:cubicBezTo>
                  <a:lnTo>
                    <a:pt x="137" y="88"/>
                  </a:lnTo>
                  <a:close/>
                  <a:moveTo>
                    <a:pt x="137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137" y="62"/>
                    <a:pt x="137" y="62"/>
                    <a:pt x="137" y="62"/>
                  </a:cubicBezTo>
                  <a:lnTo>
                    <a:pt x="137" y="71"/>
                  </a:lnTo>
                  <a:close/>
                  <a:moveTo>
                    <a:pt x="137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37" y="45"/>
                    <a:pt x="137" y="45"/>
                    <a:pt x="137" y="45"/>
                  </a:cubicBezTo>
                  <a:lnTo>
                    <a:pt x="13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ea"/>
              </a:endParaRPr>
            </a:p>
          </p:txBody>
        </p:sp>
      </p:grpSp>
      <p:pic>
        <p:nvPicPr>
          <p:cNvPr id="19" name="内容占位符 10">
            <a:extLst>
              <a:ext uri="{FF2B5EF4-FFF2-40B4-BE49-F238E27FC236}">
                <a16:creationId xmlns:a16="http://schemas.microsoft.com/office/drawing/2014/main" id="{5139C7EF-1F5E-4BAD-86F8-BA6EECC3F8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3" y="62380"/>
            <a:ext cx="2648803" cy="59258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78DA1FB-74D2-4FB9-983E-C112F550AFD2}"/>
              </a:ext>
            </a:extLst>
          </p:cNvPr>
          <p:cNvSpPr/>
          <p:nvPr userDrawn="1"/>
        </p:nvSpPr>
        <p:spPr>
          <a:xfrm>
            <a:off x="3798277" y="5632"/>
            <a:ext cx="8393723" cy="7060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62423" y="6185527"/>
            <a:ext cx="2384823" cy="642068"/>
          </a:xfrm>
          <a:prstGeom prst="rect">
            <a:avLst/>
          </a:prstGeom>
        </p:spPr>
      </p:pic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DC80BF80-68CF-494B-A9E7-7467EE015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1218" y="64698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7D7C2B2-BAC3-48DB-A1AC-102E5B34AE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9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50506-F99E-4EF8-97FE-4AE1EEE0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E6C8F0-5E3E-4B03-9093-09C0BC9E7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98C34-BAFC-4D54-974C-725F6E63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BA8E-31F0-4128-B5AE-43D5F94372FA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8C564-49F3-4084-91C1-D4F080BE2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A85EE-A22F-4834-92DE-CDE27DA7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1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B97248-21EB-4CD7-8F68-3F67EFB2B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28CFD9-EA56-48FD-8B06-64898DDE2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0748E-B6E4-495F-B5FD-47113D79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BD34-3549-4050-B639-5011D3C31E7E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8F534-0304-4715-84B4-7E293D42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94B6A4-FA54-477F-8E47-66242CC4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6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40EEC-C6E0-40E6-B30B-EA562E47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3FF2E-A321-4ADC-AC64-D9A607F3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4177AE-0619-43FF-B33B-02933541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1CD76-DA23-437C-B241-774F45D3F73E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5C7F4-DEBB-425D-B795-567DF16F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970AC-1E60-4931-9E18-2047D212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22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D0369-B217-417C-95BC-19B42936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1E0CE4-46D2-4683-972E-28BFE9D6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E32D2E-77F1-4B15-946F-DCE8DB2E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9803-1E4A-4BEA-8CC1-98A0FDCAECF9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F2FA3-0EF8-4C4C-9C57-2A443B39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870E98-E84B-4E63-B96C-6CBB6749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81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3B02A-A80A-42DA-90E4-CC987284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A2136-8349-4D0B-ADE8-6172B7FC4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4A476E-0A80-44F2-A0AA-15EC237FA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AD272-DA23-4917-9B1F-9AB367C9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097F-6842-4106-BDC7-1D5655A908F0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3BE929-3FD3-484F-902F-A9B88C3B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23D726-4969-4A53-A3F2-1B3CA320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99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95ACD-6A47-4FCD-A951-38C6F213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13F604-44C7-4DD5-B9E3-AC7BED963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AA2215-4592-4834-B3B7-C27DB92BA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BDB36F-A9E4-400F-81CA-52DBCC2C5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0B19DA-43DF-4D16-83E0-3B449FD70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33D6D5-2D64-4F84-B52E-0965F568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6173-326C-4EAA-99E2-47815B41FC4B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3F6194-A0CE-47C7-A8F0-8E5AB0CC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BC3EEB-CD7F-4987-8F21-F44DB336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8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5B263-4EE2-45F1-9748-06B0D6FF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09B85B-0568-4A5B-A147-783543D1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B1AF-1E4D-48C2-825F-3BAB5319B53E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08589-6C40-4142-B70E-B80EC2AB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F12D5A-BBA9-4FE9-819F-E43725D2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8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B9B1F9-0EA8-48DF-95D2-20AFBC85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D3D3D-8721-42B8-BA23-FC8990963B5F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D5327C-A58E-407E-BE1F-8D0CD642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8AC901-AE73-4746-92AD-58B9D0AC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3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820D2-3C24-4773-BD14-4EA63E08A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1C844-1B5C-4020-8133-1F8775347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CA26DC-B2CF-42D3-AA9C-0BC2EC97C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F5CA4F-FFAF-4EBE-AA52-9C24CAE3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2E14-DCFB-437F-87E9-4BF02368D63E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9CCFF-3ADC-499F-8975-CA33BC8D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7E1CEB-2C24-4280-B217-544ED14E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7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97A4F-BC2E-4177-B9F7-ACB5ADD7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0BDD5E-E229-493C-9DEF-C3014AE6A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CF2ABA-33BE-4D91-A853-D04D419F2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2740D-CFD8-499E-9A03-DA7B63A2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89E-AB00-431D-AA51-A949D36AABFA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07DF92-B0C2-41C3-B5C8-A67D0F96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6AFC50-9993-4539-8862-C3AC269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07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224F07-D803-463D-B8C9-133CBF0C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9664C5-F4B8-4DAE-9876-7D6DF91B2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58355-A795-4090-A580-53A426468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D575D-5248-4F3E-B8DF-530E32768B3E}" type="datetime1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236C3-AD39-434C-98C2-C94D37A35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8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Composer-Setup.ex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C624772F-30CC-4438-96CA-15F20DB6BDDD}"/>
              </a:ext>
            </a:extLst>
          </p:cNvPr>
          <p:cNvSpPr/>
          <p:nvPr/>
        </p:nvSpPr>
        <p:spPr>
          <a:xfrm>
            <a:off x="6138204" y="-14644"/>
            <a:ext cx="6096000" cy="6857999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37F8076-571C-4C78-8421-6C047849D3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15842" cy="2208628"/>
          </a:xfrm>
          <a:prstGeom prst="rect">
            <a:avLst/>
          </a:prstGeom>
          <a:ln w="0">
            <a:solidFill>
              <a:srgbClr val="FFFFFF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2F5F6B1-F81D-4892-A6DF-51AF8009A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2" t="18732" r="32486" b="18209"/>
          <a:stretch/>
        </p:blipFill>
        <p:spPr>
          <a:xfrm>
            <a:off x="3126045" y="907367"/>
            <a:ext cx="2901967" cy="3826992"/>
          </a:xfrm>
          <a:prstGeom prst="rect">
            <a:avLst/>
          </a:prstGeom>
          <a:ln w="0">
            <a:solidFill>
              <a:schemeClr val="bg1"/>
            </a:solidFill>
          </a:ln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4A2E038-6CFE-40DF-93FD-8E9F606ECC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1" b="11784"/>
          <a:stretch/>
        </p:blipFill>
        <p:spPr>
          <a:xfrm>
            <a:off x="0" y="2784823"/>
            <a:ext cx="3015842" cy="1941921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41EFA17-61A0-4F67-A68D-19642C87B510}"/>
              </a:ext>
            </a:extLst>
          </p:cNvPr>
          <p:cNvSpPr/>
          <p:nvPr/>
        </p:nvSpPr>
        <p:spPr>
          <a:xfrm>
            <a:off x="3093215" y="5"/>
            <a:ext cx="2925412" cy="822959"/>
          </a:xfrm>
          <a:prstGeom prst="rect">
            <a:avLst/>
          </a:prstGeom>
          <a:solidFill>
            <a:srgbClr val="99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C2BB44D-8AA3-4097-868D-0A322795397D}"/>
              </a:ext>
            </a:extLst>
          </p:cNvPr>
          <p:cNvSpPr/>
          <p:nvPr/>
        </p:nvSpPr>
        <p:spPr>
          <a:xfrm>
            <a:off x="3" y="2264320"/>
            <a:ext cx="3040967" cy="408541"/>
          </a:xfrm>
          <a:prstGeom prst="rect">
            <a:avLst/>
          </a:prstGeom>
          <a:solidFill>
            <a:srgbClr val="99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8EC62387-3E6A-4E91-B802-0AFCA44A7A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9" b="9343"/>
          <a:stretch/>
        </p:blipFill>
        <p:spPr>
          <a:xfrm>
            <a:off x="-1" y="5022162"/>
            <a:ext cx="6018627" cy="1821191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1566CF1-0E41-405C-9F0C-55B07D79BEBE}"/>
              </a:ext>
            </a:extLst>
          </p:cNvPr>
          <p:cNvSpPr/>
          <p:nvPr/>
        </p:nvSpPr>
        <p:spPr>
          <a:xfrm>
            <a:off x="1" y="4803539"/>
            <a:ext cx="6018627" cy="141255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D29879EC-7132-4163-9393-656A3B526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16" y="72333"/>
            <a:ext cx="1393192" cy="1286823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A18A477-0952-498F-B4F6-8A70434D34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85" y="411483"/>
            <a:ext cx="3385624" cy="607621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79AA94D3-778F-4CDF-A024-9BB87157ADC4}"/>
              </a:ext>
            </a:extLst>
          </p:cNvPr>
          <p:cNvSpPr txBox="1"/>
          <p:nvPr/>
        </p:nvSpPr>
        <p:spPr>
          <a:xfrm>
            <a:off x="6763045" y="1998134"/>
            <a:ext cx="4761915" cy="2377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Web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应用开发 </a:t>
            </a: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胡伟通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fld id="{4D39E522-D3C7-44F1-ADA7-14487233B684}" type="datetime3">
              <a:rPr lang="zh-CN" altLang="en-US" sz="3200" b="1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2021年4月25日星期日</a:t>
            </a:fld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6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的安装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61D66C-9777-B34F-9D6A-58F03A4FBB12}"/>
              </a:ext>
            </a:extLst>
          </p:cNvPr>
          <p:cNvSpPr txBox="1">
            <a:spLocks noChangeArrowheads="1"/>
          </p:cNvSpPr>
          <p:nvPr/>
        </p:nvSpPr>
        <p:spPr>
          <a:xfrm>
            <a:off x="850032" y="1124450"/>
            <a:ext cx="9215491" cy="4764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 Composer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的定义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Composer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的安装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Laravel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2.4 Laravel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4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2.1 Composer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的定义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21035-4C60-0F47-8D01-0B1079C47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42" y="1217625"/>
            <a:ext cx="9892060" cy="442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zh-CN" altLang="zh-CN" sz="1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楷体" charset="-122"/>
                <a:ea typeface="华文楷体" charset="-122"/>
              </a:rPr>
              <a:t>何为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Composer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：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        Composer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是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PHP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的类依赖关系的管理器。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华文楷体" charset="-122"/>
                <a:ea typeface="华文楷体" charset="-122"/>
              </a:rPr>
              <a:t>https://</a:t>
            </a:r>
            <a:r>
              <a:rPr lang="en-US" altLang="zh-CN" sz="1800" b="1" dirty="0" err="1">
                <a:solidFill>
                  <a:srgbClr val="FF0000"/>
                </a:solidFill>
                <a:latin typeface="华文楷体" charset="-122"/>
                <a:ea typeface="华文楷体" charset="-122"/>
              </a:rPr>
              <a:t>www.phpcomposer.com</a:t>
            </a:r>
            <a:r>
              <a:rPr lang="en-US" altLang="zh-CN" sz="1800" b="1" dirty="0">
                <a:solidFill>
                  <a:srgbClr val="FF0000"/>
                </a:solidFill>
                <a:latin typeface="华文楷体" charset="-122"/>
                <a:ea typeface="华文楷体" charset="-122"/>
              </a:rPr>
              <a:t>/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楷体" charset="-122"/>
                <a:ea typeface="华文楷体" charset="-122"/>
              </a:rPr>
              <a:t>出现背景：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         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互联网上有千千万万的类库插件，每个插件来解决某个问题，但是这些插件分散在不同的官网、博客，非常难寻找，而且这些类库和插件不断在成长完善，一旦涉及到更新，那么就要到这些插件类库的官网去下载相应的最新版本。这样很麻烦。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         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在这种情况下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Composer  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应运而生。我们可以使用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Composer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来使用和管理这些插件和类库，而且安装和更简单，只需要一条命令就可以轻松完成。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        	</a:t>
            </a:r>
            <a:endParaRPr lang="zh-CN" altLang="en-US" sz="1800" b="1" dirty="0">
              <a:solidFill>
                <a:srgbClr val="1F497D"/>
              </a:solidFill>
              <a:latin typeface="华文楷体" charset="-122"/>
              <a:ea typeface="华文楷体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70CFF-F988-9948-AE4D-08AC43B5B12A}"/>
              </a:ext>
            </a:extLst>
          </p:cNvPr>
          <p:cNvSpPr txBox="1"/>
          <p:nvPr/>
        </p:nvSpPr>
        <p:spPr>
          <a:xfrm>
            <a:off x="591642" y="5501107"/>
            <a:ext cx="825340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推荐安装教程：</a:t>
            </a:r>
            <a:r>
              <a:rPr lang="en-US" dirty="0"/>
              <a:t>https://</a:t>
            </a:r>
            <a:r>
              <a:rPr lang="en-US" dirty="0" err="1"/>
              <a:t>pkg.phpcomposer.com</a:t>
            </a:r>
            <a:r>
              <a:rPr lang="en-US" dirty="0"/>
              <a:t>/#how-to-use-</a:t>
            </a:r>
            <a:r>
              <a:rPr lang="en-US" dirty="0" err="1"/>
              <a:t>packagist</a:t>
            </a:r>
            <a:r>
              <a:rPr lang="en-US" dirty="0"/>
              <a:t>-mirror</a:t>
            </a:r>
          </a:p>
        </p:txBody>
      </p:sp>
    </p:spTree>
    <p:extLst>
      <p:ext uri="{BB962C8B-B14F-4D97-AF65-F5344CB8AC3E}">
        <p14:creationId xmlns:p14="http://schemas.microsoft.com/office/powerpoint/2010/main" val="11032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2.2 Composer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的安装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4370C-2D54-B040-9E88-CD4B9B8F1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54" y="1067341"/>
            <a:ext cx="6804025" cy="342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zh-CN" altLang="zh-CN" sz="12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Composer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支持多系统比如苹果、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Linux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、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Windows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多个平台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Windows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上的安装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          1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、下载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Composer-</a:t>
            </a:r>
            <a:r>
              <a:rPr lang="en-US" altLang="zh-CN" sz="1800" b="1" dirty="0" err="1">
                <a:latin typeface="华文楷体" charset="-122"/>
                <a:ea typeface="华文楷体" charset="-122"/>
              </a:rPr>
              <a:t>Setup.exe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可执行程序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                  </a:t>
            </a:r>
            <a:r>
              <a:rPr lang="en-US" altLang="zh-CN" sz="1800" b="1" dirty="0">
                <a:latin typeface="华文楷体" charset="-122"/>
                <a:ea typeface="华文楷体" charset="-122"/>
                <a:hlinkClick r:id="rId3"/>
              </a:rPr>
              <a:t>https://getcomposer.org/Composer-Setup.exe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          2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、双击运行程序，点击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next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       	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        	</a:t>
            </a:r>
            <a:endParaRPr lang="zh-CN" altLang="en-US" sz="1800" b="1" dirty="0">
              <a:solidFill>
                <a:srgbClr val="1F497D"/>
              </a:solidFill>
              <a:latin typeface="华文楷体" charset="-122"/>
              <a:ea typeface="华文楷体" charset="-122"/>
            </a:endParaRPr>
          </a:p>
        </p:txBody>
      </p:sp>
      <p:pic>
        <p:nvPicPr>
          <p:cNvPr id="8" name="图片 2">
            <a:extLst>
              <a:ext uri="{FF2B5EF4-FFF2-40B4-BE49-F238E27FC236}">
                <a16:creationId xmlns:a16="http://schemas.microsoft.com/office/drawing/2014/main" id="{DA94B619-F5E2-0840-9098-FA25499F2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31" y="2636838"/>
            <a:ext cx="2087563" cy="256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>
            <a:extLst>
              <a:ext uri="{FF2B5EF4-FFF2-40B4-BE49-F238E27FC236}">
                <a16:creationId xmlns:a16="http://schemas.microsoft.com/office/drawing/2014/main" id="{CFA6C684-19A1-8740-9864-A271D1B7A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45" y="3710122"/>
            <a:ext cx="3671888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27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2.2 Composer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的安装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7A846-1F9B-FD49-AA08-D4C4B6BAF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396" y="1989139"/>
            <a:ext cx="7164388" cy="33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zh-CN" altLang="zh-CN" sz="1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3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、是否安装右键快捷命令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楷体" charset="-122"/>
                <a:ea typeface="华文楷体" charset="-122"/>
              </a:rPr>
              <a:t>点击下一步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next.</a:t>
            </a: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	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       	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华文楷体" charset="-122"/>
                <a:ea typeface="华文楷体" charset="-122"/>
              </a:rPr>
              <a:t>4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、选择</a:t>
            </a:r>
            <a:r>
              <a:rPr lang="en-US" altLang="zh-CN" sz="1800" b="1" dirty="0" err="1">
                <a:latin typeface="华文楷体" charset="-122"/>
                <a:ea typeface="华文楷体" charset="-122"/>
              </a:rPr>
              <a:t>php.exe</a:t>
            </a:r>
            <a:r>
              <a:rPr lang="zh-CN" altLang="en-US" sz="1800" b="1" dirty="0">
                <a:latin typeface="华文楷体" charset="-122"/>
                <a:ea typeface="华文楷体" charset="-122"/>
              </a:rPr>
              <a:t>的目录</a:t>
            </a:r>
            <a:r>
              <a:rPr lang="en-US" altLang="zh-CN" sz="1800" b="1" dirty="0">
                <a:latin typeface="华文楷体" charset="-122"/>
                <a:ea typeface="华文楷体" charset="-122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楷体" charset="-122"/>
                <a:ea typeface="华文楷体" charset="-122"/>
              </a:rPr>
              <a:t>需要注意：</a:t>
            </a:r>
            <a:endParaRPr lang="en-US" altLang="zh-CN" sz="1800" b="1" dirty="0">
              <a:latin typeface="华文楷体" charset="-122"/>
              <a:ea typeface="华文楷体" charset="-122"/>
            </a:endParaRPr>
          </a:p>
          <a:p>
            <a:r>
              <a:rPr lang="en-US" altLang="zh-CN" sz="1800" dirty="0"/>
              <a:t>PHP</a:t>
            </a:r>
            <a:r>
              <a:rPr lang="zh-CN" altLang="zh-CN" sz="1800" dirty="0"/>
              <a:t>环境：</a:t>
            </a:r>
            <a:r>
              <a:rPr lang="en-US" altLang="zh-CN" sz="1800" dirty="0"/>
              <a:t>5.4+</a:t>
            </a:r>
            <a:endParaRPr lang="zh-CN" altLang="zh-CN" sz="1800" dirty="0"/>
          </a:p>
          <a:p>
            <a:r>
              <a:rPr lang="en-US" altLang="zh-CN" sz="1800" dirty="0"/>
              <a:t>PHP</a:t>
            </a:r>
            <a:r>
              <a:rPr lang="zh-CN" altLang="zh-CN" sz="1800" dirty="0"/>
              <a:t>扩展：开启</a:t>
            </a:r>
            <a:r>
              <a:rPr lang="en-US" altLang="zh-CN" sz="1800" dirty="0" err="1"/>
              <a:t>openssl</a:t>
            </a:r>
            <a:r>
              <a:rPr lang="zh-CN" altLang="zh-CN" sz="1800" dirty="0"/>
              <a:t>扩展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1F497D"/>
              </a:solidFill>
              <a:latin typeface="华文楷体" charset="-122"/>
              <a:ea typeface="华文楷体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1F497D"/>
                </a:solidFill>
                <a:latin typeface="华文楷体" charset="-122"/>
                <a:ea typeface="华文楷体" charset="-122"/>
              </a:rPr>
              <a:t>      	</a:t>
            </a:r>
            <a:endParaRPr lang="zh-CN" altLang="en-US" sz="1800" b="1" dirty="0">
              <a:solidFill>
                <a:srgbClr val="1F497D"/>
              </a:solidFill>
              <a:latin typeface="华文楷体" charset="-122"/>
              <a:ea typeface="华文楷体" charset="-122"/>
            </a:endParaRPr>
          </a:p>
        </p:txBody>
      </p:sp>
      <p:pic>
        <p:nvPicPr>
          <p:cNvPr id="11" name="图片 2">
            <a:extLst>
              <a:ext uri="{FF2B5EF4-FFF2-40B4-BE49-F238E27FC236}">
                <a16:creationId xmlns:a16="http://schemas.microsoft.com/office/drawing/2014/main" id="{7F7171FB-EC24-194E-BA3F-6EC23BBBF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2" y="1989138"/>
            <a:ext cx="2087563" cy="256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4">
            <a:extLst>
              <a:ext uri="{FF2B5EF4-FFF2-40B4-BE49-F238E27FC236}">
                <a16:creationId xmlns:a16="http://schemas.microsoft.com/office/drawing/2014/main" id="{911156FB-3DF9-DA46-A665-AEDC89545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5" y="1720850"/>
            <a:ext cx="3436937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5">
            <a:extLst>
              <a:ext uri="{FF2B5EF4-FFF2-40B4-BE49-F238E27FC236}">
                <a16:creationId xmlns:a16="http://schemas.microsoft.com/office/drawing/2014/main" id="{CDE060F1-45CF-6149-BA29-D2CA0DAF7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0" y="3689353"/>
            <a:ext cx="3484562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4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2.2 Composer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的安装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BFE049BF-443D-2C45-9F4D-6A11B7A77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054" y="1318176"/>
            <a:ext cx="5832475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5</a:t>
            </a:r>
            <a:r>
              <a:rPr lang="zh-CN" altLang="en-US" sz="1800" dirty="0">
                <a:latin typeface="Arial" charset="0"/>
              </a:rPr>
              <a:t>、执行下载</a:t>
            </a:r>
            <a:r>
              <a:rPr lang="en-US" altLang="zh-CN" sz="1800" dirty="0">
                <a:latin typeface="Arial" charset="0"/>
              </a:rPr>
              <a:t>composer(</a:t>
            </a:r>
            <a:r>
              <a:rPr lang="zh-CN" altLang="en-US" sz="1800" dirty="0">
                <a:latin typeface="Arial" charset="0"/>
              </a:rPr>
              <a:t>需要到外国服务器，有时候不稳定，可以使用代理</a:t>
            </a:r>
            <a:r>
              <a:rPr lang="en-US" altLang="zh-CN" sz="1800" dirty="0">
                <a:latin typeface="Arial" charset="0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6</a:t>
            </a:r>
            <a:r>
              <a:rPr lang="zh-CN" altLang="en-US" sz="1800" dirty="0">
                <a:latin typeface="Arial" charset="0"/>
              </a:rPr>
              <a:t>、在</a:t>
            </a:r>
            <a:r>
              <a:rPr lang="en-US" altLang="zh-CN" sz="1800" dirty="0" err="1">
                <a:latin typeface="Arial" charset="0"/>
              </a:rPr>
              <a:t>cmd</a:t>
            </a:r>
            <a:r>
              <a:rPr lang="zh-CN" altLang="en-US" sz="1800" dirty="0">
                <a:latin typeface="Arial" charset="0"/>
              </a:rPr>
              <a:t>命令行执行</a:t>
            </a:r>
            <a:r>
              <a:rPr lang="en-US" altLang="zh-CN" sz="1800" dirty="0">
                <a:latin typeface="Arial" charset="0"/>
              </a:rPr>
              <a:t>composer</a:t>
            </a:r>
            <a:r>
              <a:rPr lang="zh-CN" altLang="en-US" sz="1800" dirty="0">
                <a:latin typeface="Arial" charset="0"/>
              </a:rPr>
              <a:t>命令如果看到帮助页面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恭喜你安装成功</a:t>
            </a:r>
            <a:endParaRPr lang="en-US" altLang="zh-CN" sz="18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charset="0"/>
            </a:endParaRPr>
          </a:p>
        </p:txBody>
      </p:sp>
      <p:pic>
        <p:nvPicPr>
          <p:cNvPr id="11" name="图片 6">
            <a:extLst>
              <a:ext uri="{FF2B5EF4-FFF2-40B4-BE49-F238E27FC236}">
                <a16:creationId xmlns:a16="http://schemas.microsoft.com/office/drawing/2014/main" id="{34C4C650-7EE8-CE4E-923D-EAECB244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226" y="2045739"/>
            <a:ext cx="24479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28555-68B3-0A49-B848-A4702EA05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46" y="3969479"/>
            <a:ext cx="4363398" cy="1870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3AF3A8-9F9F-564C-9B58-A2CFE1747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643" y="3976364"/>
            <a:ext cx="4629211" cy="18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2.2 Composer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的安装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81A7E70E-53AD-9747-BA47-E6D8A6FED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079" y="1318176"/>
            <a:ext cx="9135912" cy="170053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配置中国镜像：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composer config -g </a:t>
            </a:r>
            <a:r>
              <a:rPr lang="en-US" altLang="zh-CN" sz="1800" dirty="0" err="1">
                <a:latin typeface="Arial" charset="0"/>
              </a:rPr>
              <a:t>repo.packagist</a:t>
            </a:r>
            <a:r>
              <a:rPr lang="en-US" altLang="zh-CN" sz="1800" dirty="0">
                <a:latin typeface="Arial" charset="0"/>
              </a:rPr>
              <a:t> composer https://</a:t>
            </a:r>
            <a:r>
              <a:rPr lang="en-US" altLang="zh-CN" sz="1800" dirty="0" err="1">
                <a:latin typeface="Arial" charset="0"/>
              </a:rPr>
              <a:t>mirrors.aliyun.com</a:t>
            </a:r>
            <a:r>
              <a:rPr lang="en-US" altLang="zh-CN" sz="1800" dirty="0">
                <a:latin typeface="Arial" charset="0"/>
              </a:rPr>
              <a:t>/composer/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提高国内的访问速度！！！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78FC1-7F31-994F-BBE0-CF4776E339CA}"/>
              </a:ext>
            </a:extLst>
          </p:cNvPr>
          <p:cNvSpPr txBox="1"/>
          <p:nvPr/>
        </p:nvSpPr>
        <p:spPr>
          <a:xfrm>
            <a:off x="1050078" y="3540681"/>
            <a:ext cx="825340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推荐安装教程：</a:t>
            </a:r>
            <a:r>
              <a:rPr lang="en-US" dirty="0"/>
              <a:t>https://</a:t>
            </a:r>
            <a:r>
              <a:rPr lang="en-US" dirty="0" err="1"/>
              <a:t>pkg.phpcomposer.com</a:t>
            </a:r>
            <a:r>
              <a:rPr lang="en-US" dirty="0"/>
              <a:t>/#how-to-use-</a:t>
            </a:r>
            <a:r>
              <a:rPr lang="en-US" dirty="0" err="1"/>
              <a:t>packagist</a:t>
            </a:r>
            <a:r>
              <a:rPr lang="en-US" dirty="0"/>
              <a:t>-mirror</a:t>
            </a:r>
          </a:p>
        </p:txBody>
      </p:sp>
    </p:spTree>
    <p:extLst>
      <p:ext uri="{BB962C8B-B14F-4D97-AF65-F5344CB8AC3E}">
        <p14:creationId xmlns:p14="http://schemas.microsoft.com/office/powerpoint/2010/main" val="2065551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2.3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安装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Laravel</a:t>
            </a:r>
            <a:endParaRPr lang="zh-CN" alt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412BF8E6-7335-B345-9ABE-3233E8AD4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490" y="1431686"/>
            <a:ext cx="7345362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1</a:t>
            </a:r>
            <a:r>
              <a:rPr lang="zh-CN" altLang="en-US" sz="1800" dirty="0">
                <a:latin typeface="Arial" charset="0"/>
              </a:rPr>
              <a:t>、进入一个文件夹内执行（改文件夹是你选择的项目文件夹）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2</a:t>
            </a:r>
            <a:r>
              <a:rPr lang="zh-CN" altLang="en-US" sz="1800" dirty="0">
                <a:latin typeface="Arial" charset="0"/>
              </a:rPr>
              <a:t>、执行一条命令安装</a:t>
            </a:r>
            <a:r>
              <a:rPr lang="en-US" altLang="zh-CN" sz="1800" dirty="0" err="1">
                <a:latin typeface="Arial" charset="0"/>
              </a:rPr>
              <a:t>laravel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composer create-project  </a:t>
            </a:r>
            <a:r>
              <a:rPr lang="en-US" altLang="zh-CN" sz="1800" dirty="0" err="1">
                <a:latin typeface="Arial" charset="0"/>
              </a:rPr>
              <a:t>laravel</a:t>
            </a:r>
            <a:r>
              <a:rPr lang="en-US" altLang="zh-CN" sz="1800" dirty="0">
                <a:latin typeface="Arial" charset="0"/>
              </a:rPr>
              <a:t>/</a:t>
            </a:r>
            <a:r>
              <a:rPr lang="en-US" altLang="zh-CN" sz="1800" dirty="0" err="1">
                <a:latin typeface="Arial" charset="0"/>
              </a:rPr>
              <a:t>laravel</a:t>
            </a:r>
            <a:r>
              <a:rPr lang="en-US" altLang="zh-CN" sz="1800" dirty="0">
                <a:latin typeface="Arial" charset="0"/>
              </a:rPr>
              <a:t>  --prefer-</a:t>
            </a:r>
            <a:r>
              <a:rPr lang="en-US" altLang="zh-CN" sz="1800" dirty="0" err="1">
                <a:latin typeface="Arial" charset="0"/>
              </a:rPr>
              <a:t>dist</a:t>
            </a:r>
            <a:r>
              <a:rPr lang="en-US" altLang="zh-CN" sz="1800" dirty="0">
                <a:latin typeface="Arial" charset="0"/>
              </a:rPr>
              <a:t> </a:t>
            </a:r>
            <a:r>
              <a:rPr lang="en-US" altLang="zh-CN" sz="1800" dirty="0" err="1">
                <a:latin typeface="Arial" charset="0"/>
              </a:rPr>
              <a:t>my_laravel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charset="0"/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72AB6AB1-991A-6F46-9688-96B91204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15" y="2878139"/>
            <a:ext cx="712946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E9CA1838-8E6F-9644-9799-2F432981A2A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1490" y="4427539"/>
            <a:ext cx="24749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3</a:t>
            </a:r>
            <a:r>
              <a:rPr lang="zh-CN" altLang="en-US" sz="1800" dirty="0">
                <a:latin typeface="Arial" charset="0"/>
              </a:rPr>
              <a:t>、开始安装依赖文件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4</a:t>
            </a:r>
            <a:r>
              <a:rPr lang="zh-CN" altLang="en-US" sz="1800" dirty="0">
                <a:latin typeface="Arial" charset="0"/>
              </a:rPr>
              <a:t>、安装成功。</a:t>
            </a:r>
            <a:endParaRPr lang="en-US" altLang="zh-CN" sz="18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charset="0"/>
            </a:endParaRP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BC10A2F1-4C74-4548-B414-30FF643E4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31906" r="12" b="-4224"/>
          <a:stretch>
            <a:fillRect/>
          </a:stretch>
        </p:blipFill>
        <p:spPr bwMode="auto">
          <a:xfrm>
            <a:off x="3156108" y="4512139"/>
            <a:ext cx="554355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1142A0-F350-3942-A52F-E5FCDAB6B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544" y="4202983"/>
            <a:ext cx="3260840" cy="17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2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2.3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安装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Laravel</a:t>
            </a:r>
            <a:endParaRPr lang="zh-CN" alt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F90C5506-3058-7549-BEBF-0BAB8FAAB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96" y="1751013"/>
            <a:ext cx="856932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然后配置虚拟主机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1</a:t>
            </a:r>
            <a:r>
              <a:rPr lang="zh-CN" altLang="en-US" sz="1800" dirty="0">
                <a:latin typeface="Arial" charset="0"/>
              </a:rPr>
              <a:t>、注意虚拟主机一定要指定到安装目录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的</a:t>
            </a:r>
            <a:r>
              <a:rPr lang="en-US" altLang="zh-CN" sz="1800" dirty="0">
                <a:latin typeface="Arial" charset="0"/>
              </a:rPr>
              <a:t>public</a:t>
            </a:r>
            <a:r>
              <a:rPr lang="zh-CN" altLang="en-US" sz="1800" dirty="0">
                <a:latin typeface="Arial" charset="0"/>
              </a:rPr>
              <a:t>目录下。（见网络教学平台的文件）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2</a:t>
            </a:r>
            <a:r>
              <a:rPr lang="zh-CN" altLang="en-US" sz="1800" dirty="0">
                <a:latin typeface="Arial" charset="0"/>
              </a:rPr>
              <a:t>、在</a:t>
            </a:r>
            <a:r>
              <a:rPr lang="en-US" altLang="zh-CN" sz="1800" dirty="0">
                <a:latin typeface="Arial" charset="0"/>
              </a:rPr>
              <a:t>Linux</a:t>
            </a:r>
            <a:r>
              <a:rPr lang="zh-CN" altLang="en-US" sz="1800" dirty="0">
                <a:latin typeface="Arial" charset="0"/>
              </a:rPr>
              <a:t>系统下进行安装的一定要注意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Storage</a:t>
            </a:r>
            <a:r>
              <a:rPr lang="zh-CN" altLang="en-US" sz="1800" dirty="0">
                <a:latin typeface="Arial" charset="0"/>
              </a:rPr>
              <a:t>和</a:t>
            </a:r>
            <a:r>
              <a:rPr lang="en-US" altLang="zh-CN" sz="1800" dirty="0">
                <a:latin typeface="Arial" charset="0"/>
              </a:rPr>
              <a:t>vendor</a:t>
            </a:r>
            <a:r>
              <a:rPr lang="zh-CN" altLang="en-US" sz="1800" dirty="0">
                <a:latin typeface="Arial" charset="0"/>
              </a:rPr>
              <a:t>的权限。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可以使用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err="1">
                <a:latin typeface="Arial" charset="0"/>
              </a:rPr>
              <a:t>Chown</a:t>
            </a:r>
            <a:r>
              <a:rPr lang="en-US" altLang="zh-CN" sz="1800" dirty="0">
                <a:latin typeface="Arial" charset="0"/>
              </a:rPr>
              <a:t> –R </a:t>
            </a:r>
            <a:r>
              <a:rPr lang="en-US" altLang="zh-CN" sz="1800" dirty="0" err="1">
                <a:latin typeface="Arial" charset="0"/>
              </a:rPr>
              <a:t>apache:apache</a:t>
            </a:r>
            <a:r>
              <a:rPr lang="en-US" altLang="zh-CN" sz="1800" dirty="0">
                <a:latin typeface="Arial" charset="0"/>
              </a:rPr>
              <a:t> storage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err="1">
                <a:latin typeface="Arial" charset="0"/>
              </a:rPr>
              <a:t>Chown</a:t>
            </a:r>
            <a:r>
              <a:rPr lang="en-US" altLang="zh-CN" sz="1800" dirty="0">
                <a:latin typeface="Arial" charset="0"/>
              </a:rPr>
              <a:t> –R </a:t>
            </a:r>
            <a:r>
              <a:rPr lang="en-US" altLang="zh-CN" sz="1800" dirty="0" err="1">
                <a:latin typeface="Arial" charset="0"/>
              </a:rPr>
              <a:t>apache:apache</a:t>
            </a:r>
            <a:r>
              <a:rPr lang="en-US" altLang="zh-CN" sz="1800" dirty="0">
                <a:latin typeface="Arial" charset="0"/>
              </a:rPr>
              <a:t> vendor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79C362-7226-5242-AC7F-058FC95CA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36" y="3573020"/>
            <a:ext cx="478631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09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目录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8AB0EDD6-B51A-6A41-9D98-D93CE2397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017" y="835185"/>
            <a:ext cx="8569325" cy="538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Laravel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的目录结构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/>
              <a:t> (1) app</a:t>
            </a:r>
            <a:r>
              <a:rPr lang="zh-CN" altLang="zh-CN" sz="1800" dirty="0"/>
              <a:t>目录：应用程序的主要目录，大部分工作都在这个目录下进行（</a:t>
            </a:r>
            <a:r>
              <a:rPr lang="zh-CN" altLang="en-US" sz="1800" dirty="0"/>
              <a:t>控制器</a:t>
            </a:r>
            <a:r>
              <a:rPr lang="zh-CN" altLang="zh-CN" sz="1800" dirty="0"/>
              <a:t>文件</a:t>
            </a:r>
            <a:r>
              <a:rPr lang="en-US" altLang="zh-CN" sz="1800" dirty="0"/>
              <a:t>(app/http/controllers)</a:t>
            </a:r>
            <a:r>
              <a:rPr lang="zh-CN" altLang="zh-CN" sz="1800" dirty="0"/>
              <a:t>、</a:t>
            </a:r>
            <a:r>
              <a:rPr lang="zh-CN" altLang="en-US" sz="1800" dirty="0"/>
              <a:t>模型</a:t>
            </a:r>
            <a:r>
              <a:rPr lang="zh-CN" altLang="zh-CN" sz="1800" dirty="0"/>
              <a:t>文件</a:t>
            </a:r>
            <a:r>
              <a:rPr lang="en-US" altLang="zh-CN" sz="1800" dirty="0"/>
              <a:t>(app/)</a:t>
            </a:r>
            <a:r>
              <a:rPr lang="zh-CN" altLang="en-US" sz="1800" dirty="0"/>
              <a:t>、路由文件</a:t>
            </a:r>
            <a:r>
              <a:rPr lang="en-US" altLang="zh-CN" sz="1800" dirty="0"/>
              <a:t>(app/http/</a:t>
            </a:r>
            <a:r>
              <a:rPr lang="en-US" altLang="zh-CN" sz="1800" dirty="0" err="1"/>
              <a:t>routes.php</a:t>
            </a:r>
            <a:r>
              <a:rPr lang="en-US" altLang="zh-CN" sz="1800" dirty="0"/>
              <a:t>)</a:t>
            </a:r>
            <a:r>
              <a:rPr lang="zh-CN" altLang="zh-CN" sz="1800" dirty="0"/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 (2) </a:t>
            </a:r>
            <a:r>
              <a:rPr lang="en-US" altLang="zh-CN" sz="1800" dirty="0" err="1"/>
              <a:t>config</a:t>
            </a:r>
            <a:r>
              <a:rPr lang="zh-CN" altLang="zh-CN" sz="1800" dirty="0"/>
              <a:t>目录：记录了</a:t>
            </a:r>
            <a:r>
              <a:rPr lang="en-US" altLang="zh-CN" sz="1800" dirty="0" err="1"/>
              <a:t>Laravel</a:t>
            </a:r>
            <a:r>
              <a:rPr lang="zh-CN" altLang="zh-CN" sz="1800" dirty="0"/>
              <a:t>框架的常用配置文件信息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 (3) .</a:t>
            </a:r>
            <a:r>
              <a:rPr lang="en-US" altLang="zh-CN" sz="1800" dirty="0" err="1"/>
              <a:t>env</a:t>
            </a:r>
            <a:r>
              <a:rPr lang="zh-CN" altLang="zh-CN" sz="1800" dirty="0"/>
              <a:t>文件：</a:t>
            </a:r>
            <a:r>
              <a:rPr lang="en-US" altLang="zh-CN" sz="1800" dirty="0" err="1"/>
              <a:t>Laravel</a:t>
            </a:r>
            <a:r>
              <a:rPr lang="zh-CN" altLang="zh-CN" sz="1800" dirty="0"/>
              <a:t>框架</a:t>
            </a:r>
            <a:r>
              <a:rPr lang="zh-CN" altLang="en-US" sz="1800" dirty="0"/>
              <a:t>全局配置文件</a:t>
            </a:r>
            <a:endParaRPr lang="zh-CN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 (4) database</a:t>
            </a:r>
            <a:r>
              <a:rPr lang="zh-CN" altLang="zh-CN" sz="1800" dirty="0"/>
              <a:t>目录：数据库迁移</a:t>
            </a:r>
            <a:r>
              <a:rPr lang="en-US" altLang="zh-CN" sz="1800" dirty="0"/>
              <a:t> migrate</a:t>
            </a:r>
            <a:endParaRPr lang="zh-CN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 (5) public</a:t>
            </a:r>
            <a:r>
              <a:rPr lang="zh-CN" altLang="zh-CN" sz="1800" dirty="0"/>
              <a:t>目录：应用程序的入口文件，同时也是静态资源文件目录（</a:t>
            </a:r>
            <a:r>
              <a:rPr lang="en-US" altLang="zh-CN" sz="1800" dirty="0" err="1"/>
              <a:t>css</a:t>
            </a:r>
            <a:r>
              <a:rPr lang="zh-CN" altLang="zh-CN" sz="1800" dirty="0"/>
              <a:t>、</a:t>
            </a:r>
            <a:r>
              <a:rPr lang="en-US" altLang="zh-CN" sz="1800" dirty="0" err="1"/>
              <a:t>javascript</a:t>
            </a:r>
            <a:r>
              <a:rPr lang="zh-CN" altLang="zh-CN" sz="1800" dirty="0"/>
              <a:t>、</a:t>
            </a:r>
            <a:r>
              <a:rPr lang="en-US" altLang="zh-CN" sz="1800" dirty="0"/>
              <a:t>images</a:t>
            </a:r>
            <a:r>
              <a:rPr lang="zh-CN" altLang="zh-CN" sz="1800" dirty="0"/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 (6) resources</a:t>
            </a:r>
            <a:r>
              <a:rPr lang="zh-CN" altLang="zh-CN" sz="1800" dirty="0"/>
              <a:t>目录：视图文件目录</a:t>
            </a:r>
            <a:r>
              <a:rPr lang="en-US" altLang="zh-CN" sz="1800" dirty="0"/>
              <a:t>(resources/views)</a:t>
            </a:r>
            <a:endParaRPr lang="zh-CN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 (7) vendor</a:t>
            </a:r>
            <a:r>
              <a:rPr lang="zh-CN" altLang="zh-CN" sz="1800" dirty="0"/>
              <a:t>目录：外部库目录（包含</a:t>
            </a:r>
            <a:r>
              <a:rPr lang="en-US" altLang="zh-CN" sz="1800" dirty="0" err="1"/>
              <a:t>Laravel</a:t>
            </a:r>
            <a:r>
              <a:rPr lang="zh-CN" altLang="zh-CN" sz="1800" dirty="0"/>
              <a:t>框架源代码）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 (8) storage</a:t>
            </a:r>
            <a:r>
              <a:rPr lang="zh-CN" altLang="en-US" sz="1800" dirty="0"/>
              <a:t>目录：缓存文件目录</a:t>
            </a:r>
            <a:endParaRPr lang="zh-CN" altLang="zh-CN" sz="1800" dirty="0"/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32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的核心知识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61D66C-9777-B34F-9D6A-58F03A4FBB12}"/>
              </a:ext>
            </a:extLst>
          </p:cNvPr>
          <p:cNvSpPr txBox="1">
            <a:spLocks noChangeArrowheads="1"/>
          </p:cNvSpPr>
          <p:nvPr/>
        </p:nvSpPr>
        <p:spPr>
          <a:xfrm>
            <a:off x="850032" y="1124450"/>
            <a:ext cx="9215491" cy="4764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 Laravel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的路由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控制器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视图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 blade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模板引擎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208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391668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应用开发</a:t>
            </a:r>
          </a:p>
          <a:p>
            <a:pPr>
              <a:defRPr/>
            </a:pPr>
            <a:endParaRPr lang="zh-CN" altLang="en-US" sz="4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组合 5">
            <a:extLst>
              <a:ext uri="{FF2B5EF4-FFF2-40B4-BE49-F238E27FC236}">
                <a16:creationId xmlns:a16="http://schemas.microsoft.com/office/drawing/2014/main" id="{A53369FD-3866-7A45-B625-85FD67C03ACE}"/>
              </a:ext>
            </a:extLst>
          </p:cNvPr>
          <p:cNvGrpSpPr/>
          <p:nvPr/>
        </p:nvGrpSpPr>
        <p:grpSpPr>
          <a:xfrm>
            <a:off x="2904418" y="3150288"/>
            <a:ext cx="7147471" cy="801434"/>
            <a:chOff x="998265" y="2078629"/>
            <a:chExt cx="7147471" cy="801434"/>
          </a:xfrm>
        </p:grpSpPr>
        <p:cxnSp>
          <p:nvCxnSpPr>
            <p:cNvPr id="10" name="直接连接符 6">
              <a:extLst>
                <a:ext uri="{FF2B5EF4-FFF2-40B4-BE49-F238E27FC236}">
                  <a16:creationId xmlns:a16="http://schemas.microsoft.com/office/drawing/2014/main" id="{E0DBB45A-8CD3-474C-BEE9-9B3D2ACE451B}"/>
                </a:ext>
              </a:extLst>
            </p:cNvPr>
            <p:cNvCxnSpPr/>
            <p:nvPr/>
          </p:nvCxnSpPr>
          <p:spPr>
            <a:xfrm>
              <a:off x="998265" y="2880063"/>
              <a:ext cx="714747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7">
              <a:extLst>
                <a:ext uri="{FF2B5EF4-FFF2-40B4-BE49-F238E27FC236}">
                  <a16:creationId xmlns:a16="http://schemas.microsoft.com/office/drawing/2014/main" id="{B269AB32-C58E-9C4D-B7F8-31824AE703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3621" y="2880063"/>
              <a:ext cx="3622835" cy="0"/>
            </a:xfrm>
            <a:prstGeom prst="line">
              <a:avLst/>
            </a:prstGeom>
            <a:ln w="19050">
              <a:solidFill>
                <a:srgbClr val="004B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8">
              <a:extLst>
                <a:ext uri="{FF2B5EF4-FFF2-40B4-BE49-F238E27FC236}">
                  <a16:creationId xmlns:a16="http://schemas.microsoft.com/office/drawing/2014/main" id="{8D4986AD-ED22-CA46-A464-9243EE48BB22}"/>
                </a:ext>
              </a:extLst>
            </p:cNvPr>
            <p:cNvSpPr/>
            <p:nvPr/>
          </p:nvSpPr>
          <p:spPr>
            <a:xfrm>
              <a:off x="3472819" y="2078629"/>
              <a:ext cx="2198359" cy="76944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Laravel</a:t>
              </a:r>
              <a:endPara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3">
            <a:extLst>
              <a:ext uri="{FF2B5EF4-FFF2-40B4-BE49-F238E27FC236}">
                <a16:creationId xmlns:a16="http://schemas.microsoft.com/office/drawing/2014/main" id="{237137F4-F097-BA42-8244-2585D2E2CC7E}"/>
              </a:ext>
            </a:extLst>
          </p:cNvPr>
          <p:cNvSpPr/>
          <p:nvPr/>
        </p:nvSpPr>
        <p:spPr>
          <a:xfrm>
            <a:off x="4937031" y="2252702"/>
            <a:ext cx="306832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     第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    」</a:t>
            </a:r>
          </a:p>
        </p:txBody>
      </p:sp>
    </p:spTree>
    <p:extLst>
      <p:ext uri="{BB962C8B-B14F-4D97-AF65-F5344CB8AC3E}">
        <p14:creationId xmlns:p14="http://schemas.microsoft.com/office/powerpoint/2010/main" val="1973133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3.1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的路由</a:t>
            </a: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D34006E8-E4B2-7F4C-9780-F48C4D21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25" y="1669825"/>
            <a:ext cx="8280400" cy="410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路由的定义是：</a:t>
            </a:r>
            <a:r>
              <a:rPr lang="zh-CN" altLang="zh-CN" sz="1800" dirty="0">
                <a:latin typeface="Arial" charset="0"/>
              </a:rPr>
              <a:t>把用户的</a:t>
            </a:r>
            <a:r>
              <a:rPr lang="en-US" altLang="zh-CN" sz="1800" dirty="0">
                <a:latin typeface="Arial" charset="0"/>
              </a:rPr>
              <a:t>HTTP</a:t>
            </a:r>
            <a:r>
              <a:rPr lang="zh-CN" altLang="zh-CN" sz="1800" dirty="0">
                <a:latin typeface="Arial" charset="0"/>
              </a:rPr>
              <a:t>请求，交给指定的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Arial" charset="0"/>
              </a:rPr>
              <a:t>控制器或者</a:t>
            </a:r>
            <a:r>
              <a:rPr lang="zh-CN" altLang="en-US" sz="1800" dirty="0">
                <a:latin typeface="Arial" charset="0"/>
              </a:rPr>
              <a:t>方法</a:t>
            </a:r>
            <a:r>
              <a:rPr lang="zh-CN" altLang="zh-CN" sz="1800" dirty="0">
                <a:latin typeface="Arial" charset="0"/>
              </a:rPr>
              <a:t>来处理它</a:t>
            </a:r>
            <a:r>
              <a:rPr lang="zh-CN" altLang="en-US" sz="1800" dirty="0">
                <a:latin typeface="Arial" charset="0"/>
              </a:rPr>
              <a:t>。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路由的功能是</a:t>
            </a:r>
            <a:r>
              <a:rPr lang="en-US" altLang="zh-CN" sz="1800" dirty="0">
                <a:latin typeface="Arial" charset="0"/>
              </a:rPr>
              <a:t>: </a:t>
            </a:r>
            <a:r>
              <a:rPr lang="zh-CN" altLang="en-US" sz="1800" dirty="0">
                <a:latin typeface="Arial" charset="0"/>
              </a:rPr>
              <a:t>宏观的分发和限制请求，用户的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HTTP</a:t>
            </a:r>
            <a:r>
              <a:rPr lang="zh-CN" altLang="en-US" sz="1800" dirty="0">
                <a:latin typeface="Arial" charset="0"/>
              </a:rPr>
              <a:t>请求要指定那个控制器方法来执行。路由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不同于其他的框架，他最大的特点是可以定制。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设置路由主要是在文件项目文件夹</a:t>
            </a:r>
            <a:r>
              <a:rPr lang="en-US" altLang="zh-CN" sz="1800" dirty="0">
                <a:latin typeface="Arial" charset="0"/>
              </a:rPr>
              <a:t>/routes/</a:t>
            </a:r>
            <a:r>
              <a:rPr lang="en-US" altLang="zh-CN" sz="1800" dirty="0" err="1">
                <a:latin typeface="Arial" charset="0"/>
              </a:rPr>
              <a:t>web.php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中。</a:t>
            </a:r>
            <a:endParaRPr lang="en-US" altLang="zh-CN" sz="18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F87674A2-7072-DF4F-AE3D-A539FBD0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04" y="1165338"/>
            <a:ext cx="2708275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73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3.1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的路由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88E16-863B-4240-80C2-9C001C2D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75" y="1260485"/>
            <a:ext cx="9144000" cy="47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78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3.1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的路由</a:t>
            </a: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50572159-8A49-534F-A304-0DA92AE89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576" y="859826"/>
            <a:ext cx="9142784" cy="585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路由的设置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基本上都是使用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Route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的静态类来设置路由的规则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   路由</a:t>
            </a:r>
            <a:r>
              <a:rPr lang="zh-CN" altLang="en-US" sz="1800" dirty="0">
                <a:solidFill>
                  <a:srgbClr val="FF0000"/>
                </a:solidFill>
                <a:latin typeface="Arial" charset="0"/>
              </a:rPr>
              <a:t>三种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常见形式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1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zh-CN" sz="1800" b="1" dirty="0">
                <a:solidFill>
                  <a:srgbClr val="000000"/>
                </a:solidFill>
                <a:latin typeface="Arial" charset="0"/>
              </a:rPr>
              <a:t>HTTP</a:t>
            </a:r>
            <a:r>
              <a:rPr lang="zh-CN" altLang="en-US" sz="1800" b="1" dirty="0">
                <a:solidFill>
                  <a:srgbClr val="000000"/>
                </a:solidFill>
                <a:latin typeface="Arial" charset="0"/>
              </a:rPr>
              <a:t>请求的路由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：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</a:t>
            </a:r>
            <a:r>
              <a:rPr lang="en-US" altLang="zh-CN" sz="1800" dirty="0">
                <a:latin typeface="Arial" charset="0"/>
              </a:rPr>
              <a:t>Route::get('</a:t>
            </a:r>
            <a:r>
              <a:rPr lang="en-US" altLang="zh-CN" sz="1800" dirty="0" err="1">
                <a:latin typeface="Arial" charset="0"/>
              </a:rPr>
              <a:t>url</a:t>
            </a:r>
            <a:r>
              <a:rPr lang="zh-CN" altLang="zh-CN" sz="1800" dirty="0">
                <a:latin typeface="Arial" charset="0"/>
              </a:rPr>
              <a:t>信息</a:t>
            </a:r>
            <a:r>
              <a:rPr lang="en-US" altLang="zh-CN" sz="1800" dirty="0">
                <a:latin typeface="Arial" charset="0"/>
              </a:rPr>
              <a:t>', '</a:t>
            </a:r>
            <a:r>
              <a:rPr lang="zh-CN" altLang="zh-CN" sz="1800" dirty="0">
                <a:latin typeface="Arial" charset="0"/>
              </a:rPr>
              <a:t>处理的逻辑地址或功能代码</a:t>
            </a:r>
            <a:r>
              <a:rPr lang="en-US" altLang="zh-CN" sz="1800" dirty="0">
                <a:latin typeface="Arial" charset="0"/>
              </a:rPr>
              <a:t>');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charset="0"/>
              </a:rPr>
              <a:t>             </a:t>
            </a:r>
            <a:r>
              <a:rPr lang="en-US" altLang="zh-CN" sz="1800" dirty="0">
                <a:latin typeface="Arial" charset="0"/>
              </a:rPr>
              <a:t>Route::put('</a:t>
            </a:r>
            <a:r>
              <a:rPr lang="en-US" altLang="zh-CN" sz="1800" dirty="0" err="1">
                <a:latin typeface="Arial" charset="0"/>
              </a:rPr>
              <a:t>url</a:t>
            </a:r>
            <a:r>
              <a:rPr lang="zh-CN" altLang="zh-CN" sz="1800" dirty="0">
                <a:latin typeface="Arial" charset="0"/>
              </a:rPr>
              <a:t>信息</a:t>
            </a:r>
            <a:r>
              <a:rPr lang="en-US" altLang="zh-CN" sz="1800" dirty="0">
                <a:latin typeface="Arial" charset="0"/>
              </a:rPr>
              <a:t>', '</a:t>
            </a:r>
            <a:r>
              <a:rPr lang="zh-CN" altLang="zh-CN" sz="1800" dirty="0">
                <a:latin typeface="Arial" charset="0"/>
              </a:rPr>
              <a:t>处理的逻辑地址或功能代码</a:t>
            </a:r>
            <a:r>
              <a:rPr lang="en-US" altLang="zh-CN" sz="1800" dirty="0">
                <a:latin typeface="Arial" charset="0"/>
              </a:rPr>
              <a:t>');</a:t>
            </a:r>
            <a:endParaRPr lang="zh-CN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Route::post('</a:t>
            </a:r>
            <a:r>
              <a:rPr lang="en-US" altLang="zh-CN" sz="1800" dirty="0" err="1">
                <a:latin typeface="Arial" charset="0"/>
              </a:rPr>
              <a:t>url</a:t>
            </a:r>
            <a:r>
              <a:rPr lang="zh-CN" altLang="zh-CN" sz="1800" dirty="0">
                <a:latin typeface="Arial" charset="0"/>
              </a:rPr>
              <a:t>信息</a:t>
            </a:r>
            <a:r>
              <a:rPr lang="en-US" altLang="zh-CN" sz="1800" dirty="0">
                <a:latin typeface="Arial" charset="0"/>
              </a:rPr>
              <a:t>', '</a:t>
            </a:r>
            <a:r>
              <a:rPr lang="zh-CN" altLang="zh-CN" sz="1800" dirty="0">
                <a:latin typeface="Arial" charset="0"/>
              </a:rPr>
              <a:t>处理的逻辑地址或功能代码</a:t>
            </a:r>
            <a:r>
              <a:rPr lang="en-US" altLang="zh-CN" sz="1800" dirty="0">
                <a:latin typeface="Arial" charset="0"/>
              </a:rPr>
              <a:t>');</a:t>
            </a:r>
            <a:endParaRPr lang="zh-CN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Route::delete('</a:t>
            </a:r>
            <a:r>
              <a:rPr lang="en-US" altLang="zh-CN" sz="1800" dirty="0" err="1">
                <a:latin typeface="Arial" charset="0"/>
              </a:rPr>
              <a:t>url</a:t>
            </a:r>
            <a:r>
              <a:rPr lang="zh-CN" altLang="zh-CN" sz="1800" dirty="0">
                <a:latin typeface="Arial" charset="0"/>
              </a:rPr>
              <a:t>信息</a:t>
            </a:r>
            <a:r>
              <a:rPr lang="en-US" altLang="zh-CN" sz="1800" dirty="0">
                <a:latin typeface="Arial" charset="0"/>
              </a:rPr>
              <a:t>', '</a:t>
            </a:r>
            <a:r>
              <a:rPr lang="zh-CN" altLang="zh-CN" sz="1800" dirty="0">
                <a:latin typeface="Arial" charset="0"/>
              </a:rPr>
              <a:t>处理的逻辑地址或功能代码</a:t>
            </a:r>
            <a:r>
              <a:rPr lang="en-US" altLang="zh-CN" sz="1800" dirty="0">
                <a:latin typeface="Arial" charset="0"/>
              </a:rPr>
              <a:t>');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2</a:t>
            </a:r>
            <a:r>
              <a:rPr lang="zh-CN" altLang="en-US" sz="1800" dirty="0">
                <a:latin typeface="Arial" charset="0"/>
              </a:rPr>
              <a:t>、</a:t>
            </a:r>
            <a:r>
              <a:rPr lang="en-US" altLang="zh-CN" sz="1800" dirty="0">
                <a:latin typeface="Arial" charset="0"/>
              </a:rPr>
              <a:t>Resource</a:t>
            </a:r>
            <a:r>
              <a:rPr lang="zh-CN" altLang="zh-CN" sz="1800" dirty="0">
                <a:latin typeface="Arial" charset="0"/>
              </a:rPr>
              <a:t>路由</a:t>
            </a:r>
            <a:r>
              <a:rPr lang="zh-CN" altLang="en-US" sz="1800" dirty="0">
                <a:latin typeface="Arial" charset="0"/>
              </a:rPr>
              <a:t>：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RESTful</a:t>
            </a:r>
            <a:r>
              <a:rPr lang="zh-CN" altLang="zh-CN" sz="1800" dirty="0">
                <a:latin typeface="Arial" charset="0"/>
              </a:rPr>
              <a:t>路由，</a:t>
            </a:r>
            <a:r>
              <a:rPr lang="en-US" altLang="zh-CN" sz="1800" dirty="0" err="1">
                <a:latin typeface="Arial" charset="0"/>
              </a:rPr>
              <a:t>url</a:t>
            </a:r>
            <a:r>
              <a:rPr lang="zh-CN" altLang="zh-CN" sz="1800" dirty="0">
                <a:latin typeface="Arial" charset="0"/>
              </a:rPr>
              <a:t>和控制器中的</a:t>
            </a:r>
            <a:r>
              <a:rPr lang="en-US" altLang="zh-CN" sz="1800" dirty="0">
                <a:latin typeface="Arial" charset="0"/>
              </a:rPr>
              <a:t>7</a:t>
            </a:r>
            <a:r>
              <a:rPr lang="zh-CN" altLang="zh-CN" sz="1800" dirty="0">
                <a:latin typeface="Arial" charset="0"/>
              </a:rPr>
              <a:t>个标准</a:t>
            </a:r>
            <a:r>
              <a:rPr lang="en-US" altLang="zh-CN" sz="1800" dirty="0">
                <a:latin typeface="Arial" charset="0"/>
              </a:rPr>
              <a:t>RESTful</a:t>
            </a:r>
            <a:r>
              <a:rPr lang="zh-CN" altLang="zh-CN" sz="1800" dirty="0">
                <a:latin typeface="Arial" charset="0"/>
              </a:rPr>
              <a:t>动作相绑定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Route::resource(‘/', '</a:t>
            </a:r>
            <a:r>
              <a:rPr lang="zh-CN" altLang="zh-CN" sz="1800" dirty="0">
                <a:latin typeface="Arial" charset="0"/>
              </a:rPr>
              <a:t>控制器名称</a:t>
            </a:r>
            <a:r>
              <a:rPr lang="en-US" altLang="zh-CN" sz="1800" dirty="0">
                <a:latin typeface="Arial" charset="0"/>
              </a:rPr>
              <a:t>');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3</a:t>
            </a:r>
            <a:r>
              <a:rPr lang="zh-CN" altLang="en-US" sz="1800" dirty="0">
                <a:latin typeface="Arial" charset="0"/>
              </a:rPr>
              <a:t>、</a:t>
            </a:r>
            <a:r>
              <a:rPr lang="zh-CN" altLang="zh-CN" sz="1800" dirty="0">
                <a:latin typeface="Arial" charset="0"/>
              </a:rPr>
              <a:t>控制器路由</a:t>
            </a:r>
            <a:r>
              <a:rPr lang="zh-CN" altLang="en-US" sz="1800" dirty="0">
                <a:latin typeface="Arial" charset="0"/>
              </a:rPr>
              <a:t>：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</a:t>
            </a:r>
            <a:r>
              <a:rPr lang="en-US" altLang="zh-CN" sz="1800" dirty="0" err="1">
                <a:latin typeface="Arial" charset="0"/>
              </a:rPr>
              <a:t>url</a:t>
            </a:r>
            <a:r>
              <a:rPr lang="zh-CN" altLang="zh-CN" sz="1800" dirty="0">
                <a:latin typeface="Arial" charset="0"/>
              </a:rPr>
              <a:t>和控制器中的所有动作（只需要按照指定的规范来编写动作即可）</a:t>
            </a:r>
            <a:endParaRPr lang="en-US" altLang="zh-CN" sz="18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Route::controller('</a:t>
            </a:r>
            <a:r>
              <a:rPr lang="en-US" altLang="zh-CN" sz="1800" dirty="0" err="1">
                <a:latin typeface="Arial" charset="0"/>
              </a:rPr>
              <a:t>url</a:t>
            </a:r>
            <a:r>
              <a:rPr lang="zh-CN" altLang="zh-CN" sz="1800" dirty="0">
                <a:latin typeface="Arial" charset="0"/>
              </a:rPr>
              <a:t>相关信息</a:t>
            </a:r>
            <a:r>
              <a:rPr lang="en-US" altLang="zh-CN" sz="1800" dirty="0">
                <a:latin typeface="Arial" charset="0"/>
              </a:rPr>
              <a:t>', '</a:t>
            </a:r>
            <a:r>
              <a:rPr lang="zh-CN" altLang="zh-CN" sz="1800" dirty="0">
                <a:latin typeface="Arial" charset="0"/>
              </a:rPr>
              <a:t>控制器名称</a:t>
            </a:r>
            <a:r>
              <a:rPr lang="en-US" altLang="zh-CN" sz="1800" dirty="0">
                <a:latin typeface="Arial" charset="0"/>
              </a:rPr>
              <a:t>');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782842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3.1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的路由</a:t>
            </a: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0B5FC1E3-1007-FC49-B8F6-2AFC23900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31" y="743088"/>
            <a:ext cx="8939213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Arial" charset="0"/>
              </a:rPr>
              <a:t>路由的处理：路由的处理有</a:t>
            </a:r>
            <a:r>
              <a:rPr lang="zh-CN" altLang="zh-CN" sz="1800" dirty="0">
                <a:solidFill>
                  <a:srgbClr val="FF0000"/>
                </a:solidFill>
                <a:latin typeface="Arial" charset="0"/>
              </a:rPr>
              <a:t>两种</a:t>
            </a:r>
            <a:r>
              <a:rPr lang="zh-CN" altLang="zh-CN" sz="1800" dirty="0">
                <a:latin typeface="Arial" charset="0"/>
              </a:rPr>
              <a:t>形式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zh-CN" sz="1800" dirty="0">
                <a:latin typeface="Arial" charset="0"/>
              </a:rPr>
              <a:t>把路由的处理交给</a:t>
            </a:r>
            <a:r>
              <a:rPr lang="zh-CN" altLang="zh-CN" sz="1800" dirty="0">
                <a:solidFill>
                  <a:srgbClr val="FF0000"/>
                </a:solidFill>
                <a:latin typeface="Arial" charset="0"/>
              </a:rPr>
              <a:t>控制器中的某个动作处理</a:t>
            </a:r>
            <a:endParaRPr lang="en-US" altLang="zh-CN" sz="1800" dirty="0">
              <a:solidFill>
                <a:srgbClr val="FF0000"/>
              </a:solidFill>
              <a:latin typeface="Arial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zh-CN" sz="1800" dirty="0">
                <a:latin typeface="Arial" charset="0"/>
              </a:rPr>
              <a:t>直接处理路由（使用</a:t>
            </a:r>
            <a:r>
              <a:rPr lang="zh-CN" altLang="zh-CN" sz="1800" dirty="0">
                <a:solidFill>
                  <a:srgbClr val="FF0000"/>
                </a:solidFill>
                <a:latin typeface="Arial" charset="0"/>
              </a:rPr>
              <a:t>闭包函数</a:t>
            </a:r>
            <a:r>
              <a:rPr lang="zh-CN" altLang="zh-CN" sz="1800" dirty="0">
                <a:latin typeface="Arial" charset="0"/>
              </a:rPr>
              <a:t>形式处理）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路由的传参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	Route::get('view/{id}', function($id) {</a:t>
            </a:r>
            <a:endParaRPr lang="zh-CN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 	      return ‘</a:t>
            </a:r>
            <a:r>
              <a:rPr lang="zh-CN" altLang="en-US" sz="1800" dirty="0">
                <a:latin typeface="Arial" charset="0"/>
              </a:rPr>
              <a:t>您传递的参数是</a:t>
            </a:r>
            <a:r>
              <a:rPr lang="en-US" altLang="zh-CN" sz="1800" dirty="0">
                <a:latin typeface="Arial" charset="0"/>
              </a:rPr>
              <a:t>’.$id;</a:t>
            </a:r>
            <a:endParaRPr lang="zh-CN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	});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</a:t>
            </a:r>
            <a:r>
              <a:rPr lang="zh-CN" altLang="en-US" sz="1800" dirty="0">
                <a:latin typeface="Arial" charset="0"/>
              </a:rPr>
              <a:t>传参</a:t>
            </a:r>
            <a:r>
              <a:rPr lang="en-US" altLang="zh-CN" sz="1800" dirty="0">
                <a:latin typeface="Arial" charset="0"/>
              </a:rPr>
              <a:t>get</a:t>
            </a:r>
            <a:r>
              <a:rPr lang="zh-CN" altLang="en-US" sz="1800" dirty="0">
                <a:latin typeface="Arial" charset="0"/>
              </a:rPr>
              <a:t>的第一个参数指定参数的一个</a:t>
            </a:r>
            <a:r>
              <a:rPr lang="zh-CN" altLang="en-US" sz="1800" b="1" dirty="0">
                <a:solidFill>
                  <a:srgbClr val="FF0000"/>
                </a:solidFill>
                <a:latin typeface="Arial" charset="0"/>
              </a:rPr>
              <a:t>占位</a:t>
            </a:r>
            <a:r>
              <a:rPr lang="zh-CN" altLang="en-US" sz="1800" dirty="0">
                <a:latin typeface="Arial" charset="0"/>
              </a:rPr>
              <a:t>，然后在控制器或者闭包函数中接受参数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</a:t>
            </a:r>
            <a:r>
              <a:rPr lang="zh-CN" altLang="en-US" sz="1800" dirty="0">
                <a:latin typeface="Arial" charset="0"/>
              </a:rPr>
              <a:t>注意：如果是参数设置为默认的，可传递可以不传递那么设置方法如下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	Route::get('view/{id?}', function($id=‘1’) {</a:t>
            </a:r>
            <a:endParaRPr lang="zh-CN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 	      return ‘</a:t>
            </a:r>
            <a:r>
              <a:rPr lang="zh-CN" altLang="en-US" sz="1800" dirty="0">
                <a:latin typeface="Arial" charset="0"/>
              </a:rPr>
              <a:t>您传递的参数是</a:t>
            </a:r>
            <a:r>
              <a:rPr lang="en-US" altLang="zh-CN" sz="1800" dirty="0">
                <a:latin typeface="Arial" charset="0"/>
              </a:rPr>
              <a:t>’.$id;</a:t>
            </a:r>
            <a:endParaRPr lang="zh-CN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	});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</a:t>
            </a:r>
            <a:r>
              <a:rPr lang="zh-CN" altLang="en-US" sz="1800" dirty="0">
                <a:latin typeface="Arial" charset="0"/>
              </a:rPr>
              <a:t>在第一个参数中占位符后加一个？然后在闭包函数或者控制器方法中给一个默认值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611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3.1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的路由</a:t>
            </a: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08B91061-7D88-5944-A177-9577B5BF6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851" y="1196690"/>
            <a:ext cx="7920038" cy="521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路由的设置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基本上都是使用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Route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的静态类来设置路由的规则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1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get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方式设置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Route::get</a:t>
            </a:r>
            <a:r>
              <a:rPr lang="en-US" altLang="zh-CN" sz="1800" dirty="0">
                <a:solidFill>
                  <a:srgbClr val="000000"/>
                </a:solidFill>
                <a:latin typeface="Times New Roman" charset="0"/>
              </a:rPr>
              <a:t>(‘/’, ’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charset="0"/>
              </a:rPr>
              <a:t>WelcomeController@index</a:t>
            </a:r>
            <a:r>
              <a:rPr lang="en-US" altLang="zh-CN" sz="1800" dirty="0">
                <a:solidFill>
                  <a:srgbClr val="000000"/>
                </a:solidFill>
                <a:latin typeface="Times New Roman" charset="0"/>
              </a:rPr>
              <a:t>’);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charset="0"/>
              </a:rPr>
              <a:t>           </a:t>
            </a:r>
            <a:r>
              <a:rPr lang="zh-CN" altLang="en-US" sz="1800" dirty="0">
                <a:solidFill>
                  <a:srgbClr val="000000"/>
                </a:solidFill>
                <a:latin typeface="Times New Roman" charset="0"/>
              </a:rPr>
              <a:t>第一个参数为用户访问的地址，第二个是指定处理的方法，可以使控制器中的方法也可以使一个闭包函数</a:t>
            </a:r>
            <a:endParaRPr lang="en-US" altLang="zh-CN" sz="18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charset="0"/>
              </a:rPr>
              <a:t>          Route::get(‘/’, function(){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charset="0"/>
              </a:rPr>
              <a:t>                return ‘welcome’;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charset="0"/>
              </a:rPr>
              <a:t>         });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Times New Roman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charset="0"/>
              </a:rPr>
              <a:t>          </a:t>
            </a:r>
            <a:r>
              <a:rPr lang="zh-CN" altLang="en-US" sz="1800" dirty="0">
                <a:solidFill>
                  <a:srgbClr val="000000"/>
                </a:solidFill>
                <a:latin typeface="Times New Roman" charset="0"/>
              </a:rPr>
              <a:t>用户访问根目录是，请求为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charset="0"/>
              </a:rPr>
              <a:t>WelcomeController</a:t>
            </a:r>
            <a:r>
              <a:rPr lang="zh-CN" altLang="en-US" sz="1800" dirty="0">
                <a:solidFill>
                  <a:srgbClr val="000000"/>
                </a:solidFill>
                <a:latin typeface="Times New Roman" charset="0"/>
              </a:rPr>
              <a:t>控制器下的</a:t>
            </a:r>
            <a:r>
              <a:rPr lang="en-US" altLang="zh-CN" sz="1800" dirty="0">
                <a:solidFill>
                  <a:srgbClr val="000000"/>
                </a:solidFill>
                <a:latin typeface="Times New Roman" charset="0"/>
              </a:rPr>
              <a:t>index</a:t>
            </a:r>
            <a:r>
              <a:rPr lang="zh-CN" altLang="en-US" sz="1800" dirty="0">
                <a:solidFill>
                  <a:srgbClr val="000000"/>
                </a:solidFill>
                <a:latin typeface="Times New Roman" charset="0"/>
              </a:rPr>
              <a:t>方法</a:t>
            </a:r>
            <a:endParaRPr lang="en-US" altLang="zh-CN" sz="1800" dirty="0">
              <a:solidFill>
                <a:srgbClr val="000000"/>
              </a:solidFill>
              <a:latin typeface="Times New Roman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Times New Roman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54913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3.1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的路由</a:t>
            </a: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89D4987-B384-A54B-A626-7A4F52D06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0" y="1196976"/>
            <a:ext cx="9411177" cy="484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POST</a:t>
            </a:r>
            <a:r>
              <a:rPr lang="zh-CN" altLang="en-US" sz="1600" dirty="0">
                <a:solidFill>
                  <a:srgbClr val="000000"/>
                </a:solidFill>
                <a:latin typeface="Arial" charset="0"/>
              </a:rPr>
              <a:t>方式设置</a:t>
            </a:r>
            <a:endParaRPr lang="en-US" altLang="zh-CN" sz="16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          Route::post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(‘/test’,’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charset="0"/>
              </a:rPr>
              <a:t>WelcomeController@dopost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’);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            form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表单带着数据传递到域名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/test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时，交给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charset="0"/>
              </a:rPr>
              <a:t>WelcomeController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控制器的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charset="0"/>
              </a:rPr>
              <a:t>dopost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的方法进行处理</a:t>
            </a:r>
            <a:endParaRPr lang="en-US" altLang="zh-CN" sz="16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         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其中第一个参数可以直接不写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’/’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直接写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test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         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要注意在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charset="0"/>
              </a:rPr>
              <a:t>Laravel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中有默认的验证跨域提交的机制</a:t>
            </a:r>
            <a:endParaRPr lang="en-US" altLang="zh-CN" sz="16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         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需要在表单中定义一个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input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隐藏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charset="0"/>
              </a:rPr>
              <a:t>inut</a:t>
            </a:r>
            <a:endParaRPr lang="en-US" altLang="zh-CN" sz="16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      &lt;input type =‘hidden’  name =‘_token’ value = ‘{{</a:t>
            </a:r>
            <a:r>
              <a:rPr lang="en-US" altLang="zh-CN" sz="1600" dirty="0" err="1">
                <a:solidFill>
                  <a:srgbClr val="000000"/>
                </a:solidFill>
                <a:latin typeface="Arial" charset="0"/>
              </a:rPr>
              <a:t>csrf_token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()}}’&gt;</a:t>
            </a:r>
            <a:endParaRPr lang="en-US" altLang="zh-CN" sz="16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any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       Route::any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(‘/test2’,’WelcomeController@anyhttp’);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        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无论什么样的请求都可以过去</a:t>
            </a:r>
            <a:endParaRPr lang="en-US" altLang="zh-CN" sz="16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charset="0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Times New Roman" charset="0"/>
              </a:rPr>
              <a:t>、使用</a:t>
            </a:r>
            <a:r>
              <a:rPr lang="en-US" altLang="zh-CN" sz="1600" dirty="0">
                <a:latin typeface="Arial" charset="0"/>
              </a:rPr>
              <a:t>Route::resource('</a:t>
            </a:r>
            <a:r>
              <a:rPr lang="en-US" altLang="zh-CN" sz="1600" dirty="0" err="1">
                <a:latin typeface="Arial" charset="0"/>
              </a:rPr>
              <a:t>url</a:t>
            </a:r>
            <a:r>
              <a:rPr lang="zh-CN" altLang="zh-CN" sz="1600" dirty="0">
                <a:latin typeface="Arial" charset="0"/>
              </a:rPr>
              <a:t>相关信息</a:t>
            </a:r>
            <a:r>
              <a:rPr lang="en-US" altLang="zh-CN" sz="1600" dirty="0">
                <a:latin typeface="Arial" charset="0"/>
              </a:rPr>
              <a:t>', '</a:t>
            </a:r>
            <a:r>
              <a:rPr lang="zh-CN" altLang="zh-CN" sz="1600" dirty="0">
                <a:latin typeface="Arial" charset="0"/>
              </a:rPr>
              <a:t>控制器名称</a:t>
            </a:r>
            <a:r>
              <a:rPr lang="en-US" altLang="zh-CN" sz="1600" dirty="0">
                <a:latin typeface="Arial" charset="0"/>
              </a:rPr>
              <a:t>');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charset="0"/>
              </a:rPr>
              <a:t>      </a:t>
            </a:r>
            <a:r>
              <a:rPr lang="zh-CN" altLang="en-US" sz="1600" dirty="0">
                <a:latin typeface="Arial" charset="0"/>
              </a:rPr>
              <a:t>这种方法一定义就规定起个标准的路由设置，这种方法不建议使用，因为实际开发过程中可能遇到各种情况，标准的情况很多时候不适用。</a:t>
            </a:r>
            <a:endParaRPr lang="en-US" altLang="zh-CN" sz="16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77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3.2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控制器</a:t>
            </a: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14DC750B-8429-9A42-8C60-760B938EB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35" y="869500"/>
            <a:ext cx="8712200" cy="577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控制器是请求的二级分发者，一条请求如果通过路由。如果通过路由到达控制器那么请求交给控制器进行处理，然后做出响应。</a:t>
            </a:r>
            <a:endParaRPr lang="en-US" altLang="zh-CN" sz="1800" dirty="0">
              <a:latin typeface="Arial" charset="0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创建控制器</a:t>
            </a:r>
            <a:endParaRPr lang="en-US" altLang="zh-CN" sz="1800" dirty="0">
              <a:latin typeface="Arial" charset="0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Arial" charset="0"/>
              </a:rPr>
              <a:t>1</a:t>
            </a:r>
            <a:r>
              <a:rPr lang="zh-CN" altLang="en-US" sz="1800" b="1" dirty="0">
                <a:latin typeface="Arial" charset="0"/>
              </a:rPr>
              <a:t>、手动创建</a:t>
            </a:r>
            <a:endParaRPr lang="en-US" altLang="zh-CN" sz="1800" b="1" dirty="0">
              <a:latin typeface="Arial" charset="0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可以复制一个控制器，然后去修改，控制器位于</a:t>
            </a:r>
            <a:r>
              <a:rPr lang="en-US" altLang="zh-CN" sz="1800" dirty="0">
                <a:latin typeface="Arial" charset="0"/>
              </a:rPr>
              <a:t>app/Http/Controllers/</a:t>
            </a:r>
            <a:r>
              <a:rPr lang="zh-CN" altLang="zh-CN" sz="1800" dirty="0">
                <a:latin typeface="Arial" charset="0"/>
              </a:rPr>
              <a:t>目录下</a:t>
            </a:r>
            <a:r>
              <a:rPr lang="en-US" altLang="zh-CN" sz="1800" dirty="0">
                <a:latin typeface="Arial" charset="0"/>
              </a:rPr>
              <a:t>              </a:t>
            </a:r>
            <a:r>
              <a:rPr lang="zh-CN" altLang="en-US" sz="1800" dirty="0">
                <a:latin typeface="Arial" charset="0"/>
              </a:rPr>
              <a:t>控制器的命名规范</a:t>
            </a:r>
            <a:r>
              <a:rPr lang="en-US" altLang="zh-CN" sz="1800" dirty="0">
                <a:latin typeface="Arial" charset="0"/>
              </a:rPr>
              <a:t>, </a:t>
            </a:r>
            <a:r>
              <a:rPr lang="zh-CN" altLang="en-US" sz="1800" dirty="0">
                <a:latin typeface="Arial" charset="0"/>
              </a:rPr>
              <a:t>字母的首字母大写，比如建一个</a:t>
            </a:r>
            <a:r>
              <a:rPr lang="en-US" altLang="zh-CN" sz="1800" dirty="0">
                <a:latin typeface="Arial" charset="0"/>
              </a:rPr>
              <a:t>my</a:t>
            </a:r>
            <a:r>
              <a:rPr lang="zh-CN" altLang="en-US" sz="1800" dirty="0">
                <a:latin typeface="Arial" charset="0"/>
              </a:rPr>
              <a:t>的控制器名称为</a:t>
            </a:r>
            <a:r>
              <a:rPr lang="en-US" altLang="zh-CN" sz="1800" dirty="0" err="1">
                <a:latin typeface="Arial" charset="0"/>
              </a:rPr>
              <a:t>MyController</a:t>
            </a:r>
            <a:r>
              <a:rPr lang="zh-CN" altLang="en-US" sz="1800" dirty="0">
                <a:latin typeface="Arial" charset="0"/>
              </a:rPr>
              <a:t>，在此控制器中需要继承</a:t>
            </a:r>
            <a:r>
              <a:rPr lang="en-US" altLang="zh-CN" sz="1800" dirty="0" err="1">
                <a:latin typeface="Arial" charset="0"/>
              </a:rPr>
              <a:t>Laravel</a:t>
            </a:r>
            <a:r>
              <a:rPr lang="zh-CN" altLang="zh-CN" sz="1800" dirty="0">
                <a:latin typeface="Arial" charset="0"/>
              </a:rPr>
              <a:t>框架的控制器</a:t>
            </a:r>
            <a:r>
              <a:rPr lang="en-US" altLang="zh-CN" sz="1800" dirty="0">
                <a:latin typeface="Arial" charset="0"/>
              </a:rPr>
              <a:t>.</a:t>
            </a:r>
          </a:p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Arial" charset="0"/>
              </a:rPr>
              <a:t>2</a:t>
            </a:r>
            <a:r>
              <a:rPr lang="zh-CN" altLang="en-US" sz="1800" b="1" dirty="0">
                <a:latin typeface="Arial" charset="0"/>
              </a:rPr>
              <a:t>、命令行创建</a:t>
            </a:r>
            <a:endParaRPr lang="en-US" altLang="zh-CN" sz="1800" b="1" dirty="0">
              <a:latin typeface="Arial" charset="0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在命令行下进入</a:t>
            </a:r>
            <a:r>
              <a:rPr lang="en-US" altLang="zh-CN" sz="1800" dirty="0" err="1">
                <a:latin typeface="Arial" charset="0"/>
              </a:rPr>
              <a:t>laravel</a:t>
            </a:r>
            <a:r>
              <a:rPr lang="zh-CN" altLang="en-US" sz="1800" dirty="0">
                <a:latin typeface="Arial" charset="0"/>
              </a:rPr>
              <a:t>的项目目录下执行如下的命令，</a:t>
            </a:r>
            <a:endParaRPr lang="en-US" altLang="zh-CN" sz="1800" dirty="0">
              <a:latin typeface="Arial" charset="0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</a:t>
            </a:r>
            <a:r>
              <a:rPr lang="en-US" altLang="zh-CN" sz="1800" dirty="0" err="1">
                <a:latin typeface="Arial" charset="0"/>
              </a:rPr>
              <a:t>php</a:t>
            </a:r>
            <a:r>
              <a:rPr lang="en-US" altLang="zh-CN" sz="1800" dirty="0">
                <a:latin typeface="Arial" charset="0"/>
              </a:rPr>
              <a:t> artisan </a:t>
            </a:r>
            <a:r>
              <a:rPr lang="en-US" altLang="zh-CN" sz="1800" dirty="0" err="1">
                <a:latin typeface="Arial" charset="0"/>
              </a:rPr>
              <a:t>make:controller</a:t>
            </a:r>
            <a:r>
              <a:rPr lang="en-US" altLang="zh-CN" sz="1800" dirty="0">
                <a:latin typeface="Arial" charset="0"/>
              </a:rPr>
              <a:t> </a:t>
            </a:r>
            <a:r>
              <a:rPr lang="zh-CN" altLang="zh-CN" sz="1800" dirty="0">
                <a:latin typeface="Arial" charset="0"/>
              </a:rPr>
              <a:t>控制器名</a:t>
            </a:r>
          </a:p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</a:t>
            </a:r>
            <a:r>
              <a:rPr lang="en-US" altLang="zh-CN" sz="1800" dirty="0" err="1">
                <a:latin typeface="Arial" charset="0"/>
              </a:rPr>
              <a:t>php</a:t>
            </a:r>
            <a:r>
              <a:rPr lang="en-US" altLang="zh-CN" sz="1800" dirty="0">
                <a:latin typeface="Arial" charset="0"/>
              </a:rPr>
              <a:t> artisan </a:t>
            </a:r>
            <a:r>
              <a:rPr lang="en-US" altLang="zh-CN" sz="1800" dirty="0" err="1">
                <a:latin typeface="Arial" charset="0"/>
              </a:rPr>
              <a:t>make:controller</a:t>
            </a:r>
            <a:r>
              <a:rPr lang="en-US" altLang="zh-CN" sz="1800" dirty="0">
                <a:latin typeface="Arial" charset="0"/>
              </a:rPr>
              <a:t> </a:t>
            </a:r>
            <a:r>
              <a:rPr lang="en-US" altLang="zh-CN" sz="1800" dirty="0" err="1">
                <a:latin typeface="Arial" charset="0"/>
              </a:rPr>
              <a:t>MyController</a:t>
            </a:r>
            <a:endParaRPr lang="en-US" altLang="zh-CN" sz="1800" dirty="0">
              <a:latin typeface="Arial" charset="0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 </a:t>
            </a:r>
          </a:p>
          <a:p>
            <a:pPr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这样就创建好了一个包含有基本方法的控制器</a:t>
            </a:r>
            <a:r>
              <a:rPr lang="en-US" altLang="zh-CN" sz="1800" dirty="0">
                <a:latin typeface="Arial" charset="0"/>
              </a:rPr>
              <a:t>      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F2FB7-3161-3E4C-870E-B699E1BEF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11" y="5446059"/>
            <a:ext cx="4687612" cy="47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83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3.3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视图</a:t>
            </a: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FE1A7150-F683-7143-B515-46715EA9A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95" y="954560"/>
            <a:ext cx="8964613" cy="558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Arial" charset="0"/>
              </a:rPr>
              <a:t>视图：处理结果的可视化，用户的请求的相应的展现形式。</a:t>
            </a:r>
            <a:endParaRPr lang="en-US" altLang="zh-CN" sz="1600" dirty="0">
              <a:latin typeface="Arial" charset="0"/>
            </a:endParaRP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Arial" charset="0"/>
              </a:rPr>
              <a:t>视图使用</a:t>
            </a:r>
            <a:r>
              <a:rPr lang="en-US" altLang="zh-CN" sz="1600" dirty="0">
                <a:latin typeface="Arial" charset="0"/>
              </a:rPr>
              <a:t>view</a:t>
            </a:r>
            <a:r>
              <a:rPr lang="zh-CN" altLang="en-US" sz="1600" dirty="0">
                <a:latin typeface="Arial" charset="0"/>
              </a:rPr>
              <a:t>函数。</a:t>
            </a:r>
            <a:endParaRPr lang="en-US" altLang="zh-CN" sz="1600" dirty="0">
              <a:latin typeface="Arial" charset="0"/>
            </a:endParaRP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charset="0"/>
              </a:rPr>
              <a:t>View</a:t>
            </a:r>
            <a:r>
              <a:rPr lang="zh-CN" altLang="en-US" sz="1600" dirty="0">
                <a:latin typeface="Arial" charset="0"/>
              </a:rPr>
              <a:t>的文件放在</a:t>
            </a:r>
            <a:r>
              <a:rPr lang="en-US" altLang="zh-CN" sz="1600" dirty="0">
                <a:solidFill>
                  <a:srgbClr val="FF0000"/>
                </a:solidFill>
                <a:latin typeface="Arial" charset="0"/>
              </a:rPr>
              <a:t>/resources/views</a:t>
            </a:r>
            <a:r>
              <a:rPr lang="zh-CN" altLang="en-US" sz="1600" dirty="0">
                <a:latin typeface="Arial" charset="0"/>
              </a:rPr>
              <a:t>的文夹下，视图的扩展名一般为视图文件名</a:t>
            </a:r>
            <a:r>
              <a:rPr lang="en-US" altLang="zh-CN" sz="1600" dirty="0">
                <a:solidFill>
                  <a:srgbClr val="FF0000"/>
                </a:solidFill>
                <a:latin typeface="Arial" charset="0"/>
              </a:rPr>
              <a:t>.</a:t>
            </a:r>
            <a:r>
              <a:rPr lang="en-US" altLang="zh-CN" sz="1600" dirty="0" err="1">
                <a:solidFill>
                  <a:srgbClr val="FF0000"/>
                </a:solidFill>
                <a:latin typeface="Arial" charset="0"/>
              </a:rPr>
              <a:t>blade.php</a:t>
            </a:r>
            <a:endParaRPr lang="en-US" altLang="zh-CN" sz="1600" dirty="0">
              <a:solidFill>
                <a:srgbClr val="FF0000"/>
              </a:solidFill>
              <a:latin typeface="Arial" charset="0"/>
            </a:endParaRP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Arial" charset="0"/>
              </a:rPr>
              <a:t>视图一般是在控制器的方法中使用到。也可以将视图写在路由中，仅仅测试用。</a:t>
            </a:r>
            <a:endParaRPr lang="en-US" altLang="zh-CN" sz="1600" dirty="0">
              <a:latin typeface="Arial" charset="0"/>
            </a:endParaRP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charset="0"/>
              </a:rPr>
              <a:t>Route:</a:t>
            </a:r>
            <a:r>
              <a:rPr lang="en-US" altLang="zh-CN" sz="1600" dirty="0">
                <a:latin typeface="Arial" charset="0"/>
                <a:sym typeface="Wingdings" charset="2"/>
              </a:rPr>
              <a:t>(‘/</a:t>
            </a:r>
            <a:r>
              <a:rPr lang="en-US" altLang="zh-CN" sz="1600" dirty="0" err="1">
                <a:latin typeface="Arial" charset="0"/>
                <a:sym typeface="Wingdings" charset="2"/>
              </a:rPr>
              <a:t>view’,function</a:t>
            </a:r>
            <a:r>
              <a:rPr lang="en-US" altLang="zh-CN" sz="1600" dirty="0">
                <a:latin typeface="Arial" charset="0"/>
                <a:sym typeface="Wingdings" charset="2"/>
              </a:rPr>
              <a:t>(){</a:t>
            </a: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charset="0"/>
                <a:sym typeface="Wingdings" charset="2"/>
              </a:rPr>
              <a:t>return view(‘</a:t>
            </a:r>
            <a:r>
              <a:rPr lang="en-US" altLang="zh-CN" sz="1600" dirty="0" err="1">
                <a:latin typeface="Arial" charset="0"/>
                <a:sym typeface="Wingdings" charset="2"/>
              </a:rPr>
              <a:t>viewtest</a:t>
            </a:r>
            <a:r>
              <a:rPr lang="en-US" altLang="zh-CN" sz="1600" dirty="0">
                <a:latin typeface="Arial" charset="0"/>
                <a:sym typeface="Wingdings" charset="2"/>
              </a:rPr>
              <a:t>’); //</a:t>
            </a:r>
            <a:r>
              <a:rPr lang="zh-CN" altLang="en-US" sz="1600" dirty="0">
                <a:latin typeface="Arial" charset="0"/>
                <a:sym typeface="Wingdings" charset="2"/>
              </a:rPr>
              <a:t>其实</a:t>
            </a:r>
            <a:r>
              <a:rPr lang="en-US" altLang="zh-CN" sz="1600" dirty="0">
                <a:latin typeface="Arial" charset="0"/>
                <a:sym typeface="Wingdings" charset="2"/>
              </a:rPr>
              <a:t>view(‘</a:t>
            </a:r>
            <a:r>
              <a:rPr lang="zh-CN" altLang="en-US" sz="1600" dirty="0">
                <a:latin typeface="Arial" charset="0"/>
                <a:sym typeface="Wingdings" charset="2"/>
              </a:rPr>
              <a:t>模板文件名</a:t>
            </a:r>
            <a:r>
              <a:rPr lang="en-US" altLang="zh-CN" sz="1600" dirty="0">
                <a:latin typeface="Arial" charset="0"/>
                <a:sym typeface="Wingdings" charset="2"/>
              </a:rPr>
              <a:t>’)</a:t>
            </a:r>
            <a:r>
              <a:rPr lang="zh-CN" altLang="en-US" sz="1600" dirty="0">
                <a:latin typeface="Arial" charset="0"/>
                <a:sym typeface="Wingdings" charset="2"/>
              </a:rPr>
              <a:t>只是</a:t>
            </a:r>
            <a:r>
              <a:rPr lang="en-US" altLang="zh-CN" sz="1600" dirty="0">
                <a:latin typeface="Arial" charset="0"/>
                <a:sym typeface="Wingdings" charset="2"/>
              </a:rPr>
              <a:t>view::make(‘</a:t>
            </a:r>
            <a:r>
              <a:rPr lang="zh-CN" altLang="en-US" sz="1600" dirty="0">
                <a:latin typeface="Arial" charset="0"/>
                <a:sym typeface="Wingdings" charset="2"/>
              </a:rPr>
              <a:t>模板文件名的一个简化方法</a:t>
            </a:r>
            <a:r>
              <a:rPr lang="en-US" altLang="zh-CN" sz="1600" dirty="0">
                <a:latin typeface="Arial" charset="0"/>
                <a:sym typeface="Wingdings" charset="2"/>
              </a:rPr>
              <a:t>’);</a:t>
            </a: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charset="0"/>
                <a:sym typeface="Wingdings" charset="2"/>
              </a:rPr>
              <a:t>});</a:t>
            </a:r>
            <a:endParaRPr lang="en-US" altLang="zh-CN" sz="1600" dirty="0">
              <a:latin typeface="Arial" charset="0"/>
            </a:endParaRP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Arial" charset="0"/>
              </a:rPr>
              <a:t>在控制器中创建，比如在</a:t>
            </a:r>
            <a:r>
              <a:rPr lang="en-US" altLang="zh-CN" sz="1600" dirty="0">
                <a:latin typeface="Arial" charset="0"/>
              </a:rPr>
              <a:t>app/http/controllers</a:t>
            </a:r>
            <a:r>
              <a:rPr lang="zh-CN" altLang="en-US" sz="1600" dirty="0">
                <a:latin typeface="Arial" charset="0"/>
              </a:rPr>
              <a:t>中的控制器</a:t>
            </a:r>
            <a:r>
              <a:rPr lang="en-US" altLang="zh-CN" sz="1600" dirty="0" err="1">
                <a:latin typeface="Arial" charset="0"/>
              </a:rPr>
              <a:t>MyController</a:t>
            </a:r>
            <a:r>
              <a:rPr lang="zh-CN" altLang="en-US" sz="1600" dirty="0">
                <a:latin typeface="Arial" charset="0"/>
              </a:rPr>
              <a:t>中</a:t>
            </a:r>
            <a:endParaRPr lang="en-US" altLang="zh-CN" sz="1600" dirty="0">
              <a:latin typeface="Arial" charset="0"/>
            </a:endParaRP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Arial" charset="0"/>
              </a:rPr>
              <a:t>注意要访问此控制器那么要注册路由</a:t>
            </a:r>
            <a:r>
              <a:rPr lang="en-US" altLang="zh-CN" sz="1600" dirty="0">
                <a:latin typeface="Arial" charset="0"/>
              </a:rPr>
              <a:t>Route</a:t>
            </a:r>
            <a:r>
              <a:rPr lang="en-US" altLang="zh-CN" sz="1600" dirty="0">
                <a:latin typeface="Arial" charset="0"/>
                <a:sym typeface="Wingdings" charset="2"/>
              </a:rPr>
              <a:t>:(‘/my’,’</a:t>
            </a:r>
            <a:r>
              <a:rPr lang="en-US" altLang="zh-CN" sz="1600" dirty="0" err="1">
                <a:latin typeface="Arial" charset="0"/>
                <a:sym typeface="Wingdings" charset="2"/>
              </a:rPr>
              <a:t>MyController@</a:t>
            </a:r>
            <a:r>
              <a:rPr lang="en-US" altLang="zh-CN" sz="1600" dirty="0" err="1">
                <a:latin typeface="Arial" charset="0"/>
              </a:rPr>
              <a:t>showview</a:t>
            </a:r>
            <a:r>
              <a:rPr lang="en-US" altLang="zh-CN" sz="1600" dirty="0">
                <a:latin typeface="Arial" charset="0"/>
                <a:sym typeface="Wingdings" charset="2"/>
              </a:rPr>
              <a:t>’)</a:t>
            </a:r>
            <a:endParaRPr lang="en-US" altLang="zh-CN" sz="1600" dirty="0">
              <a:latin typeface="Arial" charset="0"/>
            </a:endParaRP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charset="0"/>
              </a:rPr>
              <a:t>public function</a:t>
            </a:r>
            <a:r>
              <a:rPr lang="zh-CN" altLang="en-US" sz="1600" dirty="0">
                <a:latin typeface="Arial" charset="0"/>
              </a:rPr>
              <a:t> </a:t>
            </a:r>
            <a:r>
              <a:rPr lang="en-US" altLang="zh-CN" sz="1600" dirty="0" err="1">
                <a:latin typeface="Arial" charset="0"/>
              </a:rPr>
              <a:t>showview</a:t>
            </a:r>
            <a:r>
              <a:rPr lang="en-US" altLang="zh-CN" sz="1600" dirty="0">
                <a:latin typeface="Arial" charset="0"/>
              </a:rPr>
              <a:t>(){</a:t>
            </a: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charset="0"/>
                <a:sym typeface="Wingdings" charset="2"/>
              </a:rPr>
              <a:t>    return view(‘</a:t>
            </a:r>
            <a:r>
              <a:rPr lang="en-US" altLang="zh-CN" sz="1600" dirty="0" err="1">
                <a:latin typeface="Arial" charset="0"/>
                <a:sym typeface="Wingdings" charset="2"/>
              </a:rPr>
              <a:t>my.viewtest</a:t>
            </a:r>
            <a:r>
              <a:rPr lang="en-US" altLang="zh-CN" sz="1600" dirty="0">
                <a:latin typeface="Arial" charset="0"/>
                <a:sym typeface="Wingdings" charset="2"/>
              </a:rPr>
              <a:t>’);</a:t>
            </a: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charset="0"/>
              </a:rPr>
              <a:t>}</a:t>
            </a: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Arial" charset="0"/>
              </a:rPr>
              <a:t>上面</a:t>
            </a:r>
            <a:r>
              <a:rPr lang="en-US" altLang="zh-CN" sz="1600" dirty="0">
                <a:latin typeface="Arial" charset="0"/>
              </a:rPr>
              <a:t>view</a:t>
            </a:r>
            <a:r>
              <a:rPr lang="zh-CN" altLang="en-US" sz="1600" dirty="0">
                <a:latin typeface="Arial" charset="0"/>
              </a:rPr>
              <a:t>方法的</a:t>
            </a:r>
            <a:r>
              <a:rPr lang="en-US" altLang="zh-CN" sz="1600" dirty="0">
                <a:latin typeface="Arial" charset="0"/>
              </a:rPr>
              <a:t>.</a:t>
            </a:r>
            <a:r>
              <a:rPr lang="zh-CN" altLang="en-US" sz="1600" dirty="0">
                <a:latin typeface="Arial" charset="0"/>
              </a:rPr>
              <a:t>表示在</a:t>
            </a:r>
            <a:r>
              <a:rPr lang="en-US" altLang="zh-CN" sz="1600" dirty="0">
                <a:latin typeface="Arial" charset="0"/>
              </a:rPr>
              <a:t>my</a:t>
            </a:r>
            <a:r>
              <a:rPr lang="zh-CN" altLang="en-US" sz="1600" dirty="0">
                <a:latin typeface="Arial" charset="0"/>
              </a:rPr>
              <a:t>这个文件夹下的</a:t>
            </a:r>
            <a:r>
              <a:rPr lang="en-US" altLang="zh-CN" sz="1600" dirty="0" err="1">
                <a:latin typeface="Arial" charset="0"/>
              </a:rPr>
              <a:t>viewtest</a:t>
            </a:r>
            <a:r>
              <a:rPr lang="zh-CN" altLang="en-US" sz="1600" dirty="0">
                <a:latin typeface="Arial" charset="0"/>
              </a:rPr>
              <a:t>视图</a:t>
            </a:r>
            <a:endParaRPr lang="en-US" altLang="zh-CN" sz="1600" dirty="0">
              <a:latin typeface="Arial" charset="0"/>
            </a:endParaRPr>
          </a:p>
          <a:p>
            <a:pPr indent="530352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Arial" charset="0"/>
              </a:rPr>
              <a:t>那么在</a:t>
            </a:r>
            <a:r>
              <a:rPr lang="en-US" altLang="zh-CN" sz="1600" dirty="0">
                <a:latin typeface="Arial" charset="0"/>
              </a:rPr>
              <a:t>app/resources/views/my/</a:t>
            </a:r>
            <a:r>
              <a:rPr lang="zh-CN" altLang="en-US" sz="1600" dirty="0">
                <a:latin typeface="Arial" charset="0"/>
              </a:rPr>
              <a:t>文件夹下建立</a:t>
            </a:r>
            <a:r>
              <a:rPr lang="en-US" altLang="zh-CN" sz="1600" dirty="0" err="1">
                <a:latin typeface="Arial" charset="0"/>
              </a:rPr>
              <a:t>viewtest.blade.php</a:t>
            </a:r>
            <a:r>
              <a:rPr lang="zh-CN" altLang="en-US" sz="1600" dirty="0">
                <a:latin typeface="Arial" charset="0"/>
              </a:rPr>
              <a:t>的视图文件</a:t>
            </a:r>
          </a:p>
        </p:txBody>
      </p:sp>
    </p:spTree>
    <p:extLst>
      <p:ext uri="{BB962C8B-B14F-4D97-AF65-F5344CB8AC3E}">
        <p14:creationId xmlns:p14="http://schemas.microsoft.com/office/powerpoint/2010/main" val="1488378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3.3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视图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F94B6A94-9838-2742-880E-DAA482B3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247" y="882550"/>
            <a:ext cx="8641200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向视图中传递参数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zh-CN" sz="1800" dirty="0">
                <a:latin typeface="Arial" charset="0"/>
              </a:rPr>
              <a:t> </a:t>
            </a:r>
            <a:r>
              <a:rPr lang="zh-CN" altLang="zh-CN" sz="1800" dirty="0">
                <a:latin typeface="Arial" charset="0"/>
              </a:rPr>
              <a:t>传统形式：</a:t>
            </a:r>
            <a:r>
              <a:rPr lang="en-US" altLang="zh-CN" sz="1800" dirty="0">
                <a:latin typeface="Arial" charset="0"/>
              </a:rPr>
              <a:t>view(‘</a:t>
            </a:r>
            <a:r>
              <a:rPr lang="zh-CN" altLang="zh-CN" sz="1800" dirty="0">
                <a:latin typeface="Arial" charset="0"/>
              </a:rPr>
              <a:t>视图文件</a:t>
            </a:r>
            <a:r>
              <a:rPr lang="en-US" altLang="zh-CN" sz="1800" dirty="0">
                <a:latin typeface="Arial" charset="0"/>
              </a:rPr>
              <a:t>’)-&gt;with(‘key’, ‘value’);//key</a:t>
            </a:r>
            <a:r>
              <a:rPr lang="zh-CN" altLang="en-US" sz="1800" dirty="0">
                <a:latin typeface="Arial" charset="0"/>
              </a:rPr>
              <a:t>为变量名</a:t>
            </a:r>
            <a:r>
              <a:rPr lang="en-US" altLang="zh-CN" sz="1800" dirty="0">
                <a:latin typeface="Arial" charset="0"/>
              </a:rPr>
              <a:t>value</a:t>
            </a:r>
            <a:r>
              <a:rPr lang="zh-CN" altLang="en-US" sz="1800" dirty="0">
                <a:latin typeface="Arial" charset="0"/>
              </a:rPr>
              <a:t>为变量值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</a:t>
            </a:r>
            <a:r>
              <a:rPr lang="zh-CN" altLang="en-US" sz="1800" dirty="0">
                <a:latin typeface="Arial" charset="0"/>
              </a:rPr>
              <a:t>传递多个值</a:t>
            </a:r>
            <a:r>
              <a:rPr lang="en-US" altLang="zh-CN" sz="1800" dirty="0">
                <a:latin typeface="Arial" charset="0"/>
              </a:rPr>
              <a:t>view(‘</a:t>
            </a:r>
            <a:r>
              <a:rPr lang="zh-CN" altLang="zh-CN" sz="1800" dirty="0">
                <a:latin typeface="Arial" charset="0"/>
              </a:rPr>
              <a:t>视图文件</a:t>
            </a:r>
            <a:r>
              <a:rPr lang="en-US" altLang="zh-CN" sz="1800" dirty="0">
                <a:latin typeface="Arial" charset="0"/>
              </a:rPr>
              <a:t>’)-&gt;with([‘key’=&gt;‘value’,’key2’=&gt;’value2’]);//</a:t>
            </a:r>
            <a:endParaRPr lang="zh-CN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(2) </a:t>
            </a:r>
            <a:r>
              <a:rPr lang="zh-CN" altLang="zh-CN" sz="1800" dirty="0">
                <a:latin typeface="Arial" charset="0"/>
              </a:rPr>
              <a:t>魔术方法形式：</a:t>
            </a:r>
            <a:r>
              <a:rPr lang="en-US" altLang="zh-CN" sz="1800" dirty="0">
                <a:latin typeface="Arial" charset="0"/>
              </a:rPr>
              <a:t>view(‘</a:t>
            </a:r>
            <a:r>
              <a:rPr lang="zh-CN" altLang="zh-CN" sz="1800" dirty="0">
                <a:latin typeface="Arial" charset="0"/>
              </a:rPr>
              <a:t>视图文件</a:t>
            </a:r>
            <a:r>
              <a:rPr lang="en-US" altLang="zh-CN" sz="1800" dirty="0">
                <a:latin typeface="Arial" charset="0"/>
              </a:rPr>
              <a:t>’)-&gt;withKey2Name(‘value’);</a:t>
            </a:r>
            <a:r>
              <a:rPr lang="zh-CN" altLang="en-US" sz="1800" dirty="0">
                <a:latin typeface="Arial" charset="0"/>
              </a:rPr>
              <a:t>也可以使用魔术方法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(3) </a:t>
            </a:r>
            <a:r>
              <a:rPr lang="zh-CN" altLang="en-US" sz="1800" dirty="0">
                <a:latin typeface="Arial" charset="0"/>
              </a:rPr>
              <a:t>将参数的数组作为</a:t>
            </a:r>
            <a:r>
              <a:rPr lang="en-US" altLang="zh-CN" sz="1800" dirty="0">
                <a:latin typeface="Arial" charset="0"/>
              </a:rPr>
              <a:t>view</a:t>
            </a:r>
            <a:r>
              <a:rPr lang="zh-CN" altLang="en-US" sz="1800" dirty="0">
                <a:latin typeface="Arial" charset="0"/>
              </a:rPr>
              <a:t>的第二个参数传递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</a:t>
            </a:r>
            <a:r>
              <a:rPr lang="zh-CN" altLang="en-US" sz="1800" dirty="0">
                <a:latin typeface="Arial" charset="0"/>
              </a:rPr>
              <a:t>先定义参数数组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$data=[‘key’=&gt;‘value’,’key2’=&gt;’value2’];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</a:t>
            </a:r>
            <a:r>
              <a:rPr lang="zh-CN" altLang="en-US" sz="1800" dirty="0">
                <a:latin typeface="Arial" charset="0"/>
              </a:rPr>
              <a:t>可以这样传递参数的值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view(‘</a:t>
            </a:r>
            <a:r>
              <a:rPr lang="zh-CN" altLang="zh-CN" sz="1800" dirty="0">
                <a:latin typeface="Arial" charset="0"/>
              </a:rPr>
              <a:t>视图文件</a:t>
            </a:r>
            <a:r>
              <a:rPr lang="en-US" altLang="zh-CN" sz="1800" dirty="0">
                <a:latin typeface="Arial" charset="0"/>
              </a:rPr>
              <a:t>’,$data);//</a:t>
            </a:r>
            <a:r>
              <a:rPr lang="zh-CN" altLang="en-US" sz="1800" dirty="0">
                <a:latin typeface="Arial" charset="0"/>
              </a:rPr>
              <a:t>与</a:t>
            </a:r>
            <a:r>
              <a:rPr lang="en-US" altLang="zh-CN" sz="1800" dirty="0">
                <a:latin typeface="Arial" charset="0"/>
              </a:rPr>
              <a:t>ci</a:t>
            </a:r>
            <a:r>
              <a:rPr lang="zh-CN" altLang="en-US" sz="1800" dirty="0">
                <a:latin typeface="Arial" charset="0"/>
              </a:rPr>
              <a:t>框架相似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(4) </a:t>
            </a:r>
            <a:r>
              <a:rPr lang="zh-CN" altLang="en-US" sz="1800" dirty="0">
                <a:latin typeface="Arial" charset="0"/>
              </a:rPr>
              <a:t>使用</a:t>
            </a:r>
            <a:r>
              <a:rPr lang="en-US" altLang="zh-CN" sz="1800" dirty="0">
                <a:latin typeface="Arial" charset="0"/>
              </a:rPr>
              <a:t>compact,</a:t>
            </a:r>
            <a:r>
              <a:rPr lang="zh-CN" altLang="en-US" sz="1800" dirty="0">
                <a:latin typeface="Arial" charset="0"/>
              </a:rPr>
              <a:t>将变量名使用</a:t>
            </a:r>
            <a:r>
              <a:rPr lang="en-US" altLang="zh-CN" sz="1800" dirty="0">
                <a:latin typeface="Arial" charset="0"/>
              </a:rPr>
              <a:t>compact</a:t>
            </a:r>
            <a:r>
              <a:rPr lang="zh-CN" altLang="en-US" sz="1800" dirty="0">
                <a:latin typeface="Arial" charset="0"/>
              </a:rPr>
              <a:t>连起来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$name=‘</a:t>
            </a:r>
            <a:r>
              <a:rPr lang="zh-CN" altLang="en-US" sz="1800" dirty="0">
                <a:latin typeface="Arial" charset="0"/>
              </a:rPr>
              <a:t>小明</a:t>
            </a:r>
            <a:r>
              <a:rPr lang="en-US" altLang="zh-CN" sz="1800" dirty="0">
                <a:latin typeface="Arial" charset="0"/>
              </a:rPr>
              <a:t>’;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$age=27;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view(‘</a:t>
            </a:r>
            <a:r>
              <a:rPr lang="zh-CN" altLang="zh-CN" sz="1800" dirty="0">
                <a:latin typeface="Arial" charset="0"/>
              </a:rPr>
              <a:t>视图文件</a:t>
            </a:r>
            <a:r>
              <a:rPr lang="en-US" altLang="zh-CN" sz="1800" dirty="0">
                <a:latin typeface="Arial" charset="0"/>
              </a:rPr>
              <a:t>’, compact</a:t>
            </a:r>
            <a:r>
              <a:rPr lang="zh-CN" altLang="en-US" sz="1800" dirty="0">
                <a:latin typeface="Arial" charset="0"/>
              </a:rPr>
              <a:t> </a:t>
            </a:r>
            <a:r>
              <a:rPr lang="en-US" altLang="zh-CN" sz="1800" dirty="0">
                <a:latin typeface="Arial" charset="0"/>
              </a:rPr>
              <a:t>(‘</a:t>
            </a:r>
            <a:r>
              <a:rPr lang="en-US" altLang="zh-CN" sz="1800" dirty="0" err="1">
                <a:latin typeface="Arial" charset="0"/>
              </a:rPr>
              <a:t>name’,’age</a:t>
            </a:r>
            <a:r>
              <a:rPr lang="en-US" altLang="zh-CN" sz="1800" dirty="0">
                <a:latin typeface="Arial" charset="0"/>
              </a:rPr>
              <a:t>’));</a:t>
            </a:r>
            <a:endParaRPr lang="zh-CN" alt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12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3.4 blade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模板引擎</a:t>
            </a: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74043022-286E-D747-8436-9119FB141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764" y="902355"/>
            <a:ext cx="8368891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err="1">
                <a:latin typeface="Arial" charset="0"/>
              </a:rPr>
              <a:t>Laravel</a:t>
            </a:r>
            <a:r>
              <a:rPr lang="zh-CN" altLang="en-US" sz="1800" dirty="0">
                <a:latin typeface="Arial" charset="0"/>
              </a:rPr>
              <a:t>的模板使用</a:t>
            </a:r>
            <a:r>
              <a:rPr lang="en-US" altLang="zh-CN" sz="1800" dirty="0">
                <a:latin typeface="Arial" charset="0"/>
              </a:rPr>
              <a:t>blade</a:t>
            </a:r>
            <a:r>
              <a:rPr lang="zh-CN" altLang="en-US" sz="1800" dirty="0">
                <a:latin typeface="Arial" charset="0"/>
              </a:rPr>
              <a:t>的模板引擎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在具体的模板中可以使用</a:t>
            </a:r>
            <a:r>
              <a:rPr lang="en-US" altLang="zh-CN" sz="1800" dirty="0" err="1">
                <a:latin typeface="Arial" charset="0"/>
              </a:rPr>
              <a:t>php</a:t>
            </a:r>
            <a:r>
              <a:rPr lang="zh-CN" altLang="en-US" sz="1800" dirty="0">
                <a:latin typeface="Arial" charset="0"/>
              </a:rPr>
              <a:t>标签</a:t>
            </a:r>
            <a:r>
              <a:rPr lang="en-US" altLang="zh-CN" sz="1800" dirty="0">
                <a:latin typeface="Arial" charset="0"/>
              </a:rPr>
              <a:t>&lt;?</a:t>
            </a:r>
            <a:r>
              <a:rPr lang="en-US" altLang="zh-CN" sz="1800" dirty="0" err="1">
                <a:latin typeface="Arial" charset="0"/>
              </a:rPr>
              <a:t>php</a:t>
            </a:r>
            <a:r>
              <a:rPr lang="en-US" altLang="zh-CN" sz="1800" dirty="0">
                <a:latin typeface="Arial" charset="0"/>
              </a:rPr>
              <a:t> echo $name;? &gt;</a:t>
            </a:r>
            <a:r>
              <a:rPr lang="zh-CN" altLang="en-US" sz="1800" dirty="0">
                <a:latin typeface="Arial" charset="0"/>
              </a:rPr>
              <a:t>的形式来输出内容。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为了简化工作和使得代码更加优雅美化使用</a:t>
            </a:r>
            <a:r>
              <a:rPr lang="en-US" altLang="zh-CN" sz="1800" dirty="0" err="1">
                <a:latin typeface="Arial" charset="0"/>
              </a:rPr>
              <a:t>balde</a:t>
            </a:r>
            <a:r>
              <a:rPr lang="zh-CN" altLang="en-US" sz="1800" dirty="0">
                <a:latin typeface="Arial" charset="0"/>
              </a:rPr>
              <a:t>模板引擎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1</a:t>
            </a:r>
            <a:r>
              <a:rPr lang="zh-CN" altLang="en-US" sz="1800" dirty="0">
                <a:latin typeface="Arial" charset="0"/>
              </a:rPr>
              <a:t>、输出变量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</a:t>
            </a:r>
            <a:r>
              <a:rPr lang="zh-CN" altLang="en-US" sz="1800" dirty="0">
                <a:latin typeface="Arial" charset="0"/>
              </a:rPr>
              <a:t>模板引擎中输出变量使用</a:t>
            </a:r>
            <a:r>
              <a:rPr lang="en-US" altLang="zh-CN" sz="1800" dirty="0">
                <a:latin typeface="Arial" charset="0"/>
              </a:rPr>
              <a:t>{{}}</a:t>
            </a:r>
            <a:r>
              <a:rPr lang="zh-CN" altLang="en-US" sz="1800" dirty="0">
                <a:latin typeface="Arial" charset="0"/>
              </a:rPr>
              <a:t>两个大括号的形式。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</a:t>
            </a:r>
            <a:r>
              <a:rPr lang="zh-CN" altLang="en-US" sz="1800" dirty="0">
                <a:latin typeface="Arial" charset="0"/>
              </a:rPr>
              <a:t>比如在模板文件中使用</a:t>
            </a:r>
            <a:r>
              <a:rPr lang="en-US" altLang="zh-CN" sz="1800" dirty="0">
                <a:latin typeface="Arial" charset="0"/>
              </a:rPr>
              <a:t>{{$name}}</a:t>
            </a:r>
            <a:r>
              <a:rPr lang="zh-CN" altLang="en-US" sz="1800" dirty="0">
                <a:latin typeface="Arial" charset="0"/>
              </a:rPr>
              <a:t>其实</a:t>
            </a:r>
            <a:r>
              <a:rPr lang="en-US" altLang="zh-CN" sz="1800" dirty="0">
                <a:latin typeface="Arial" charset="0"/>
              </a:rPr>
              <a:t>{{</a:t>
            </a:r>
            <a:r>
              <a:rPr lang="zh-CN" altLang="en-US" sz="1800" dirty="0">
                <a:latin typeface="Arial" charset="0"/>
              </a:rPr>
              <a:t>相当于</a:t>
            </a:r>
            <a:r>
              <a:rPr lang="en-US" altLang="zh-CN" sz="1800" dirty="0">
                <a:latin typeface="Arial" charset="0"/>
              </a:rPr>
              <a:t>&lt;?</a:t>
            </a:r>
            <a:r>
              <a:rPr lang="en-US" altLang="zh-CN" sz="1800" dirty="0" err="1">
                <a:latin typeface="Arial" charset="0"/>
              </a:rPr>
              <a:t>php</a:t>
            </a:r>
            <a:r>
              <a:rPr lang="en-US" altLang="zh-CN" sz="1800" dirty="0">
                <a:latin typeface="Arial" charset="0"/>
              </a:rPr>
              <a:t> echo  </a:t>
            </a:r>
            <a:r>
              <a:rPr lang="zh-CN" altLang="en-US" sz="1800" dirty="0">
                <a:latin typeface="Arial" charset="0"/>
              </a:rPr>
              <a:t>而</a:t>
            </a:r>
            <a:r>
              <a:rPr lang="en-US" altLang="zh-CN" sz="1800" dirty="0">
                <a:latin typeface="Arial" charset="0"/>
              </a:rPr>
              <a:t>}}</a:t>
            </a:r>
            <a:r>
              <a:rPr lang="zh-CN" altLang="en-US" sz="1800" dirty="0">
                <a:latin typeface="Arial" charset="0"/>
              </a:rPr>
              <a:t>相当于</a:t>
            </a:r>
            <a:r>
              <a:rPr lang="en-US" altLang="zh-CN" sz="1800" dirty="0">
                <a:latin typeface="Arial" charset="0"/>
              </a:rPr>
              <a:t>;?&gt;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</a:t>
            </a:r>
            <a:r>
              <a:rPr lang="zh-CN" altLang="en-US" sz="1800" dirty="0">
                <a:latin typeface="Arial" charset="0"/>
              </a:rPr>
              <a:t>其中变量的输出还可以使用</a:t>
            </a:r>
            <a:r>
              <a:rPr lang="en-US" altLang="zh-CN" sz="1800" dirty="0">
                <a:latin typeface="Arial" charset="0"/>
              </a:rPr>
              <a:t>{!!$name!!}</a:t>
            </a:r>
            <a:r>
              <a:rPr lang="zh-CN" altLang="en-US" sz="1800" dirty="0">
                <a:latin typeface="Arial" charset="0"/>
              </a:rPr>
              <a:t>的这种形式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这两者的区别是：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{{}}</a:t>
            </a:r>
            <a:r>
              <a:rPr lang="zh-CN" altLang="en-US" sz="1800" dirty="0">
                <a:latin typeface="Arial" charset="0"/>
              </a:rPr>
              <a:t>的这种形式对于有</a:t>
            </a:r>
            <a:r>
              <a:rPr lang="en-US" altLang="zh-CN" sz="1800" dirty="0">
                <a:latin typeface="Arial" charset="0"/>
              </a:rPr>
              <a:t>html</a:t>
            </a:r>
            <a:r>
              <a:rPr lang="zh-CN" altLang="en-US" sz="1800" dirty="0">
                <a:latin typeface="Arial" charset="0"/>
              </a:rPr>
              <a:t>标签的转移去除后输出，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{!!!!}</a:t>
            </a:r>
            <a:r>
              <a:rPr lang="zh-CN" altLang="en-US" sz="1800" dirty="0">
                <a:latin typeface="Arial" charset="0"/>
              </a:rPr>
              <a:t>的这种形式直接将</a:t>
            </a:r>
            <a:r>
              <a:rPr lang="en-US" altLang="zh-CN" sz="1800" dirty="0">
                <a:latin typeface="Arial" charset="0"/>
              </a:rPr>
              <a:t>html</a:t>
            </a:r>
            <a:r>
              <a:rPr lang="zh-CN" altLang="en-US" sz="1800" dirty="0">
                <a:latin typeface="Arial" charset="0"/>
              </a:rPr>
              <a:t>标签进行输出在页面</a:t>
            </a:r>
            <a:r>
              <a:rPr lang="en-US" altLang="zh-CN" sz="1800" dirty="0">
                <a:latin typeface="Arial" charset="0"/>
              </a:rPr>
              <a:t>(</a:t>
            </a:r>
            <a:r>
              <a:rPr lang="zh-CN" altLang="en-US" sz="1800" dirty="0">
                <a:latin typeface="Arial" charset="0"/>
              </a:rPr>
              <a:t>不建议这样</a:t>
            </a:r>
            <a:r>
              <a:rPr lang="en-US" altLang="zh-CN" sz="1800" dirty="0">
                <a:latin typeface="Arial" charset="0"/>
              </a:rPr>
              <a:t>,</a:t>
            </a:r>
            <a:r>
              <a:rPr lang="zh-CN" altLang="en-US" sz="1800" dirty="0">
                <a:latin typeface="Arial" charset="0"/>
              </a:rPr>
              <a:t>因为如果有数据库中一旦有</a:t>
            </a:r>
            <a:r>
              <a:rPr lang="en-US" altLang="zh-CN" sz="1800" dirty="0" err="1">
                <a:latin typeface="Arial" charset="0"/>
              </a:rPr>
              <a:t>js</a:t>
            </a:r>
            <a:r>
              <a:rPr lang="zh-CN" altLang="en-US" sz="1800" dirty="0">
                <a:latin typeface="Arial" charset="0"/>
              </a:rPr>
              <a:t>数据串，那么在页面执行后会直接在页面上执行</a:t>
            </a:r>
            <a:r>
              <a:rPr lang="en-US" altLang="zh-CN" sz="1800" dirty="0" err="1">
                <a:latin typeface="Arial" charset="0"/>
              </a:rPr>
              <a:t>js</a:t>
            </a:r>
            <a:r>
              <a:rPr lang="zh-CN" altLang="en-US" sz="1800" dirty="0">
                <a:latin typeface="Arial" charset="0"/>
              </a:rPr>
              <a:t>语句</a:t>
            </a:r>
            <a:r>
              <a:rPr lang="en-US" altLang="zh-CN" sz="1800" dirty="0">
                <a:latin typeface="Arial" charset="0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{{{}}}</a:t>
            </a:r>
            <a:r>
              <a:rPr lang="zh-CN" altLang="en-US" sz="1800" dirty="0">
                <a:latin typeface="Arial" charset="0"/>
              </a:rPr>
              <a:t>还有一种是这种形式的变量输出，这种形式的变量输出将</a:t>
            </a:r>
            <a:r>
              <a:rPr lang="en-US" altLang="zh-CN" sz="1800" dirty="0">
                <a:latin typeface="Arial" charset="0"/>
              </a:rPr>
              <a:t>html</a:t>
            </a:r>
            <a:r>
              <a:rPr lang="zh-CN" altLang="en-US" sz="1800" dirty="0">
                <a:latin typeface="Arial" charset="0"/>
              </a:rPr>
              <a:t>的标签都实体化然后在页面上显示 输出。</a:t>
            </a:r>
            <a:endParaRPr lang="zh-CN" altLang="zh-CN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9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思考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41F5524-3550-3049-AF87-64FDD919BB2D}"/>
              </a:ext>
            </a:extLst>
          </p:cNvPr>
          <p:cNvSpPr txBox="1">
            <a:spLocks noChangeArrowheads="1"/>
          </p:cNvSpPr>
          <p:nvPr/>
        </p:nvSpPr>
        <p:spPr>
          <a:xfrm>
            <a:off x="902284" y="1481502"/>
            <a:ext cx="9215491" cy="2541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Clr>
                <a:srgbClr val="FFC000"/>
              </a:buClr>
              <a:buFont typeface="Wingdings" pitchFamily="2" charset="2"/>
              <a:buChar char="Ø"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有没有使用代码创建数据库表的</a:t>
            </a:r>
            <a:r>
              <a:rPr lang="zh-CN" altLang="en-US" sz="36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新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方法？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Clr>
                <a:srgbClr val="FFC000"/>
              </a:buClr>
              <a:buFont typeface="Wingdings" pitchFamily="2" charset="2"/>
              <a:buChar char="Ø"/>
            </a:pP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Clr>
                <a:srgbClr val="FFC000"/>
              </a:buClr>
              <a:buFont typeface="Wingdings" pitchFamily="2" charset="2"/>
              <a:buChar char="Ø"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用户相关信息的增删改查怎么做更方便？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626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3.4 blade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模板引擎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59F06398-D010-884C-AD77-49854793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499" y="792655"/>
            <a:ext cx="8964613" cy="577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Blade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的控制流，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id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判断，在模板引擎中使用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@if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做判断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@if($id&gt;3)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    代码段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1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elseif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($id&gt;2)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代码段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2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@else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代码段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3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endif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blade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模板中执行循环操作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foreach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循环数组操作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foreach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($data as $key=&gt;$name)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循环体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endforeach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93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3.4 blade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模板引擎</a:t>
            </a: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291D0DFA-876F-074A-84E4-F687B940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56" y="1340629"/>
            <a:ext cx="6084209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blade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模板中执行循环操作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for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循环数组操作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@for($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=1;$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&lt;10;$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++)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循环体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endfor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while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循环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@while(true)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循环体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endwhile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92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3.4 blade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模板引擎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84C2B92C-16A8-C147-971E-E1F72EF9E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40" y="805362"/>
            <a:ext cx="8964613" cy="544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平时开发中我们总会发现有些页面有些东西是重复加载的，那么这些代码可以拿出来，然后供各个文件调用。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、使用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@include(‘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公共文件名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’);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将公共的代码取出来一般都是头部文件，这些代码放在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head.blade.php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中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在其他页面调用的话就可以使用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@include(‘head’)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的方法进行调用了。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这种方法是将公共文件插入子模板，子模板主导。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、另外一种实现方式是使用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@yield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@extends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@section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的方式实现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这种方式我理解是子模板插入公共文件的对应的部分，公共文件作为主导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在公共文件中需要输入不同的地方使用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@yield,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比如公共文件中标题和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body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不一致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那么在公共文件的对应区域可以改成这样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@yield(‘title’)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@yield(‘body’);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在子模板中首先需要引入这个公共的子模板使用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@extends(‘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公共模板文件名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’),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然后子模板中去使用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@section()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去加载不同的不一致的部分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       比如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@section(‘title’)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技术分享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@stop   @section(‘body’)body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部分的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html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代码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@stop</a:t>
            </a:r>
          </a:p>
        </p:txBody>
      </p:sp>
    </p:spTree>
    <p:extLst>
      <p:ext uri="{BB962C8B-B14F-4D97-AF65-F5344CB8AC3E}">
        <p14:creationId xmlns:p14="http://schemas.microsoft.com/office/powerpoint/2010/main" val="22355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数据库操作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Eloquent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61D66C-9777-B34F-9D6A-58F03A4FBB12}"/>
              </a:ext>
            </a:extLst>
          </p:cNvPr>
          <p:cNvSpPr txBox="1">
            <a:spLocks noChangeArrowheads="1"/>
          </p:cNvSpPr>
          <p:nvPr/>
        </p:nvSpPr>
        <p:spPr>
          <a:xfrm>
            <a:off x="850032" y="1124450"/>
            <a:ext cx="9215491" cy="4764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配置数据库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4.2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模型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4.3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数据库中的增删改查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4.4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数据库的版本控制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版本控制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9468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数据库操作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Eloquent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0109-0AD1-CA4F-9466-2143ECFF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47" y="1023190"/>
            <a:ext cx="813713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</a:rPr>
              <a:t>Laravel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的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Eloquent ORM 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提供了漂亮、简洁的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Active Record 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实现和数据库交互。</a:t>
            </a:r>
            <a:r>
              <a:rPr lang="zh-CN" altLang="en-US" sz="2400" b="1" dirty="0">
                <a:solidFill>
                  <a:srgbClr val="FF0000"/>
                </a:solidFill>
              </a:rPr>
              <a:t>每个数据库表都有一个对应的「模型」用来与该表交互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。你可以通过模型查询数据表中的数据，并将新记录添加到数据表中。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endParaRPr lang="en-US" altLang="zh-CN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对象关系映射（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Object Relational Mapping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，简称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ORM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），是一种程序技术，用于实现面向对象编程语言里不同类型系统的数据之间的转换。从效果上说，它其实是创建了一个可在编程语言里使用的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--“</a:t>
            </a:r>
            <a:r>
              <a:rPr lang="zh-CN" altLang="en-US" sz="2400" b="1" dirty="0">
                <a:solidFill>
                  <a:srgbClr val="FF0000"/>
                </a:solidFill>
              </a:rPr>
              <a:t>虚拟对象数据库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”。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endParaRPr lang="en-US" altLang="zh-CN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Active Record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（活动记录），是一种领域模型模式，特点是一个模型类对应关系型数据库中的一个表，而模型类的一个实例对应表中的一行记录。</a:t>
            </a:r>
          </a:p>
        </p:txBody>
      </p:sp>
    </p:spTree>
    <p:extLst>
      <p:ext uri="{BB962C8B-B14F-4D97-AF65-F5344CB8AC3E}">
        <p14:creationId xmlns:p14="http://schemas.microsoft.com/office/powerpoint/2010/main" val="17121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4.1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配置数据库</a:t>
            </a:r>
          </a:p>
        </p:txBody>
      </p:sp>
      <p:sp>
        <p:nvSpPr>
          <p:cNvPr id="8" name="矩形 37">
            <a:extLst>
              <a:ext uri="{FF2B5EF4-FFF2-40B4-BE49-F238E27FC236}">
                <a16:creationId xmlns:a16="http://schemas.microsoft.com/office/drawing/2014/main" id="{E9D6E6ED-6463-FE46-9381-4A46880F1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25" y="1056970"/>
            <a:ext cx="378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E46C0A"/>
                </a:solidFill>
                <a:latin typeface="华文行楷" charset="-122"/>
                <a:ea typeface="华文行楷" charset="-122"/>
              </a:rPr>
              <a:t>数据库的配置</a:t>
            </a: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A7BC29D0-1AD3-8B47-B1C2-C7259E92C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65" y="1529429"/>
            <a:ext cx="8208962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Arial" charset="0"/>
              </a:rPr>
              <a:t>Laravel</a:t>
            </a:r>
            <a:r>
              <a:rPr lang="zh-CN" altLang="en-US" sz="2000" dirty="0">
                <a:latin typeface="Arial" charset="0"/>
              </a:rPr>
              <a:t>配置文件分为全局配置文件和局部配置文件。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Arial" charset="0"/>
              </a:rPr>
              <a:t>全局配置文件在根目录下的</a:t>
            </a:r>
            <a:r>
              <a:rPr lang="en-US" altLang="zh-CN" sz="2000" b="1" dirty="0">
                <a:latin typeface="Arial" charset="0"/>
              </a:rPr>
              <a:t>.</a:t>
            </a:r>
            <a:r>
              <a:rPr lang="en-US" altLang="zh-CN" sz="2000" b="1" dirty="0" err="1">
                <a:latin typeface="Arial" charset="0"/>
              </a:rPr>
              <a:t>env</a:t>
            </a:r>
            <a:r>
              <a:rPr lang="zh-CN" altLang="en-US" sz="2000" b="1" dirty="0">
                <a:latin typeface="Arial" charset="0"/>
              </a:rPr>
              <a:t>下</a:t>
            </a:r>
            <a:r>
              <a:rPr lang="zh-CN" altLang="en-US" sz="2000" dirty="0">
                <a:latin typeface="Arial" charset="0"/>
              </a:rPr>
              <a:t>，在此配置全局有效。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Arial" charset="0"/>
              </a:rPr>
              <a:t>主要的配置选项主要有以下几项：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charset="0"/>
              </a:rPr>
              <a:t>APP_ENV = local     </a:t>
            </a:r>
            <a:r>
              <a:rPr lang="zh-CN" altLang="en-US" sz="2000" dirty="0">
                <a:latin typeface="Arial" charset="0"/>
              </a:rPr>
              <a:t>配置环境信息，是本地环境还是服务器环境</a:t>
            </a:r>
            <a:r>
              <a:rPr lang="en-US" altLang="zh-CN" sz="2000" dirty="0">
                <a:latin typeface="Arial" charset="0"/>
              </a:rPr>
              <a:t>(server)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charset="0"/>
              </a:rPr>
              <a:t>APP_DEBUG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=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true   </a:t>
            </a:r>
            <a:r>
              <a:rPr lang="zh-CN" altLang="en-US" sz="2000" dirty="0">
                <a:latin typeface="Arial" charset="0"/>
              </a:rPr>
              <a:t>是否开启调试模式，一般和第一项有关，开发环境开启，线上环境关闭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charset="0"/>
              </a:rPr>
              <a:t>APP_KEY = SDFSFSDHYYEW // app</a:t>
            </a:r>
            <a:r>
              <a:rPr lang="zh-CN" altLang="en-US" sz="2000" dirty="0">
                <a:latin typeface="Arial" charset="0"/>
              </a:rPr>
              <a:t>的唯一表示，在加密处理中有用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charset="0"/>
              </a:rPr>
              <a:t>DB_HOST=localhost   </a:t>
            </a:r>
            <a:r>
              <a:rPr lang="zh-CN" altLang="en-US" sz="2000" dirty="0">
                <a:latin typeface="Arial" charset="0"/>
              </a:rPr>
              <a:t>数据库地址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charset="0"/>
              </a:rPr>
              <a:t>DB_DATABASE =users   </a:t>
            </a:r>
            <a:r>
              <a:rPr lang="zh-CN" altLang="en-US" sz="2000" dirty="0">
                <a:latin typeface="Arial" charset="0"/>
              </a:rPr>
              <a:t>要操作的数据库名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charset="0"/>
              </a:rPr>
              <a:t>DB_USERNAME=root   </a:t>
            </a:r>
            <a:r>
              <a:rPr lang="zh-CN" altLang="en-US" sz="2000" dirty="0">
                <a:latin typeface="Arial" charset="0"/>
              </a:rPr>
              <a:t>数据库连接的用户名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charset="0"/>
              </a:rPr>
              <a:t>DB_PASSWORD=root   </a:t>
            </a:r>
            <a:r>
              <a:rPr lang="zh-CN" altLang="en-US" sz="2000" dirty="0">
                <a:latin typeface="Arial" charset="0"/>
              </a:rPr>
              <a:t>数据库连接的密码</a:t>
            </a:r>
            <a:endParaRPr lang="en-US" altLang="zh-CN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4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4.1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配置数据库</a:t>
            </a: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C1FFE02B-D927-7746-B855-FDCBCE958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76" y="1011313"/>
            <a:ext cx="8208963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CACHE_DRIVER = file	//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缓存驱动方式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SESSION _DRIVER = file	// session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的驱动方式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Queue =sync		//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队列服务存储为本地调试模式试用的同步驱动器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Session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支持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7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中缓存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file,array,apc,</a:t>
            </a:r>
            <a:r>
              <a:rPr lang="en-US" altLang="zh-CN" sz="1800" b="1" dirty="0" err="1">
                <a:solidFill>
                  <a:srgbClr val="000000"/>
                </a:solidFill>
                <a:latin typeface="Arial" charset="0"/>
              </a:rPr>
              <a:t>redis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,memcache,cookie,database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Cache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支持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6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中缓存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file,array,apc,</a:t>
            </a:r>
            <a:r>
              <a:rPr lang="en-US" altLang="zh-CN" sz="1800" b="1" dirty="0" err="1">
                <a:solidFill>
                  <a:srgbClr val="000000"/>
                </a:solidFill>
                <a:latin typeface="Arial" charset="0"/>
              </a:rPr>
              <a:t>redis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,memcache,database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Queue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目前支持五种驱动器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sqs,iron,redis,sync,beabstalkd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上述是主要配置，下面咱们测试一下数据库连接是否成功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Route::get(‘/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mysql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’,function(){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$name = DB::connection()-&gt;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getDatabaseName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();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echo $name;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})</a:t>
            </a:r>
            <a:endParaRPr lang="zh-CN" alt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07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4.1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配置数据库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CDB90C-B211-7F46-BFC0-D45A15BAA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695" y="1189839"/>
            <a:ext cx="8208963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局部的配置信息主要在根目录下的</a:t>
            </a:r>
            <a:r>
              <a:rPr lang="en-US" altLang="zh-CN" sz="1800" dirty="0" err="1">
                <a:latin typeface="Arial" charset="0"/>
              </a:rPr>
              <a:t>config</a:t>
            </a:r>
            <a:r>
              <a:rPr lang="zh-CN" altLang="en-US" sz="1800" dirty="0">
                <a:latin typeface="Arial" charset="0"/>
              </a:rPr>
              <a:t>目录下。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这里我们可以看到有不同的配置文件，比如</a:t>
            </a:r>
            <a:r>
              <a:rPr lang="en-US" altLang="zh-CN" sz="1800" dirty="0" err="1">
                <a:latin typeface="Arial" charset="0"/>
              </a:rPr>
              <a:t>app.php</a:t>
            </a:r>
            <a:r>
              <a:rPr lang="zh-CN" altLang="en-US" sz="1800" dirty="0">
                <a:latin typeface="Arial" charset="0"/>
              </a:rPr>
              <a:t>、</a:t>
            </a:r>
            <a:r>
              <a:rPr lang="en-US" altLang="zh-CN" sz="1800" dirty="0" err="1">
                <a:latin typeface="Arial" charset="0"/>
              </a:rPr>
              <a:t>database.php</a:t>
            </a:r>
            <a:r>
              <a:rPr lang="zh-CN" altLang="en-US" sz="1800" dirty="0">
                <a:latin typeface="Arial" charset="0"/>
              </a:rPr>
              <a:t>、</a:t>
            </a:r>
            <a:r>
              <a:rPr lang="en-US" altLang="zh-CN" sz="1800" dirty="0" err="1">
                <a:latin typeface="Arial" charset="0"/>
              </a:rPr>
              <a:t>session.php</a:t>
            </a:r>
            <a:endParaRPr lang="en-US" altLang="zh-CN" sz="18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下面我们看一下</a:t>
            </a:r>
            <a:r>
              <a:rPr lang="en-US" altLang="zh-CN" sz="1800" dirty="0" err="1">
                <a:latin typeface="Arial" charset="0"/>
              </a:rPr>
              <a:t>database.php</a:t>
            </a:r>
            <a:r>
              <a:rPr lang="zh-CN" altLang="en-US" sz="1800" dirty="0">
                <a:latin typeface="Arial" charset="0"/>
              </a:rPr>
              <a:t>文件：</a:t>
            </a:r>
            <a:endParaRPr lang="en-US" altLang="zh-CN" sz="18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return [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‘default’=&gt;’</a:t>
            </a:r>
            <a:r>
              <a:rPr lang="en-US" altLang="zh-CN" sz="1800" dirty="0" err="1">
                <a:latin typeface="Arial" charset="0"/>
              </a:rPr>
              <a:t>mysql</a:t>
            </a:r>
            <a:r>
              <a:rPr lang="en-US" altLang="zh-CN" sz="1800" dirty="0">
                <a:latin typeface="Arial" charset="0"/>
              </a:rPr>
              <a:t>’,			//</a:t>
            </a:r>
            <a:r>
              <a:rPr lang="zh-CN" altLang="en-US" sz="1800" dirty="0">
                <a:latin typeface="Arial" charset="0"/>
              </a:rPr>
              <a:t> 设置默认的数据库类型</a:t>
            </a:r>
            <a:endParaRPr lang="en-US" altLang="zh-CN" sz="1800" dirty="0">
              <a:latin typeface="Arial" charset="0"/>
            </a:endParaRP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‘connections’=&gt;[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	</a:t>
            </a:r>
            <a:r>
              <a:rPr lang="en-US" altLang="zh-CN" sz="1800" dirty="0" err="1">
                <a:latin typeface="Arial" charset="0"/>
              </a:rPr>
              <a:t>mysql</a:t>
            </a:r>
            <a:r>
              <a:rPr lang="en-US" altLang="zh-CN" sz="1800" dirty="0">
                <a:latin typeface="Arial" charset="0"/>
              </a:rPr>
              <a:t>=&gt;[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	host=&gt;</a:t>
            </a:r>
            <a:r>
              <a:rPr lang="en-US" altLang="zh-CN" sz="1800" dirty="0" err="1">
                <a:latin typeface="Arial" charset="0"/>
              </a:rPr>
              <a:t>env</a:t>
            </a:r>
            <a:r>
              <a:rPr lang="en-US" altLang="zh-CN" sz="1800" dirty="0">
                <a:latin typeface="Arial" charset="0"/>
              </a:rPr>
              <a:t>(‘DB_HOST’,</a:t>
            </a:r>
            <a:r>
              <a:rPr lang="zh-CN" altLang="en-US" sz="1800" dirty="0">
                <a:latin typeface="Arial" charset="0"/>
              </a:rPr>
              <a:t> </a:t>
            </a:r>
            <a:r>
              <a:rPr lang="en-US" altLang="zh-CN" sz="1800" dirty="0">
                <a:latin typeface="Arial" charset="0"/>
              </a:rPr>
              <a:t>localhost);	//</a:t>
            </a:r>
            <a:r>
              <a:rPr lang="zh-CN" altLang="en-US" sz="1800" dirty="0">
                <a:latin typeface="Arial" charset="0"/>
              </a:rPr>
              <a:t> 这里使用了</a:t>
            </a:r>
            <a:r>
              <a:rPr lang="en-US" altLang="zh-CN" sz="1800" dirty="0" err="1">
                <a:latin typeface="Arial" charset="0"/>
              </a:rPr>
              <a:t>env</a:t>
            </a:r>
            <a:r>
              <a:rPr lang="zh-CN" altLang="en-US" sz="1800" dirty="0">
                <a:latin typeface="Arial" charset="0"/>
              </a:rPr>
              <a:t>方法</a:t>
            </a:r>
            <a:endParaRPr lang="en-US" altLang="zh-CN" sz="18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	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]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charset="0"/>
              </a:rPr>
              <a:t>这里使用了</a:t>
            </a:r>
            <a:r>
              <a:rPr lang="en-US" altLang="zh-CN" sz="1800" dirty="0" err="1">
                <a:latin typeface="Arial" charset="0"/>
              </a:rPr>
              <a:t>env</a:t>
            </a:r>
            <a:r>
              <a:rPr lang="zh-CN" altLang="en-US" sz="1800" dirty="0">
                <a:latin typeface="Arial" charset="0"/>
              </a:rPr>
              <a:t>方法，</a:t>
            </a:r>
            <a:r>
              <a:rPr lang="en-US" altLang="zh-CN" sz="1800" dirty="0" err="1">
                <a:latin typeface="Arial" charset="0"/>
              </a:rPr>
              <a:t>env</a:t>
            </a:r>
            <a:r>
              <a:rPr lang="zh-CN" altLang="en-US" sz="1800" dirty="0">
                <a:latin typeface="Arial" charset="0"/>
              </a:rPr>
              <a:t>方法第一个参数是获取在全局配置文件中设置的参数。第二个参数是如果第一个参数没有，那么该项的参数为第二个。</a:t>
            </a:r>
          </a:p>
        </p:txBody>
      </p:sp>
    </p:spTree>
    <p:extLst>
      <p:ext uri="{BB962C8B-B14F-4D97-AF65-F5344CB8AC3E}">
        <p14:creationId xmlns:p14="http://schemas.microsoft.com/office/powerpoint/2010/main" val="1520922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4.2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模型</a:t>
            </a:r>
          </a:p>
        </p:txBody>
      </p:sp>
      <p:sp>
        <p:nvSpPr>
          <p:cNvPr id="5" name="文本框 18">
            <a:extLst>
              <a:ext uri="{FF2B5EF4-FFF2-40B4-BE49-F238E27FC236}">
                <a16:creationId xmlns:a16="http://schemas.microsoft.com/office/drawing/2014/main" id="{30ECDC20-13E6-6041-8ED2-4104DA0A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139" y="837525"/>
            <a:ext cx="8280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Arial" charset="0"/>
              </a:rPr>
              <a:t>创建模型类也可使用命令行来创建。</a:t>
            </a:r>
            <a:endParaRPr lang="en-US" altLang="zh-CN" sz="2400" b="1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4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进入项目目录下执行如下命令：</a:t>
            </a:r>
            <a:endParaRPr lang="en-US" altLang="zh-CN" sz="24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u="sng" dirty="0" err="1">
                <a:solidFill>
                  <a:srgbClr val="000000"/>
                </a:solidFill>
                <a:latin typeface="Arial" charset="0"/>
              </a:rPr>
              <a:t>php</a:t>
            </a:r>
            <a:r>
              <a:rPr lang="en-US" altLang="zh-CN" sz="2400" u="sng" dirty="0">
                <a:solidFill>
                  <a:srgbClr val="000000"/>
                </a:solidFill>
                <a:latin typeface="Arial" charset="0"/>
              </a:rPr>
              <a:t> artisan </a:t>
            </a:r>
            <a:r>
              <a:rPr lang="en-US" altLang="zh-CN" sz="2400" u="sng" dirty="0" err="1">
                <a:solidFill>
                  <a:srgbClr val="000000"/>
                </a:solidFill>
                <a:latin typeface="Arial" charset="0"/>
              </a:rPr>
              <a:t>make:model</a:t>
            </a:r>
            <a:r>
              <a:rPr lang="en-US" altLang="zh-CN" sz="2400" u="sng" dirty="0">
                <a:solidFill>
                  <a:srgbClr val="000000"/>
                </a:solidFill>
                <a:latin typeface="Arial" charset="0"/>
              </a:rPr>
              <a:t> Article(</a:t>
            </a:r>
            <a:r>
              <a:rPr lang="zh-CN" altLang="en-US" sz="2400" u="sng" dirty="0">
                <a:solidFill>
                  <a:srgbClr val="000000"/>
                </a:solidFill>
                <a:latin typeface="Arial" charset="0"/>
              </a:rPr>
              <a:t>表名</a:t>
            </a:r>
            <a:r>
              <a:rPr lang="en-US" altLang="zh-CN" sz="2400" u="sng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这里需要注意，创建好的文件为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</a:rPr>
              <a:t>app/Model/</a:t>
            </a:r>
            <a:r>
              <a:rPr lang="en-US" altLang="zh-CN" sz="2400" dirty="0" err="1">
                <a:solidFill>
                  <a:srgbClr val="000000"/>
                </a:solidFill>
                <a:latin typeface="Arial" charset="0"/>
              </a:rPr>
              <a:t>Article.php</a:t>
            </a: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，命名空间和基本的代码都已经自动填好。</a:t>
            </a:r>
            <a:endParaRPr lang="en-US" altLang="zh-CN" sz="24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4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但是这里需要注意的一点是：命令里指定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</a:rPr>
              <a:t>Article</a:t>
            </a: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，实际对应的是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</a:rPr>
              <a:t>articles</a:t>
            </a: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的表名。如果需要修改的话可以在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</a:rPr>
              <a:t>app/Model/</a:t>
            </a:r>
            <a:r>
              <a:rPr lang="en-US" altLang="zh-CN" sz="2400" dirty="0" err="1">
                <a:solidFill>
                  <a:srgbClr val="000000"/>
                </a:solidFill>
                <a:latin typeface="Arial" charset="0"/>
              </a:rPr>
              <a:t>Article.php</a:t>
            </a: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中修改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</a:rPr>
              <a:t>table</a:t>
            </a: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的保护属性。</a:t>
            </a:r>
            <a:endParaRPr lang="en-US" altLang="zh-CN" sz="2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41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4.2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模型</a:t>
            </a:r>
          </a:p>
        </p:txBody>
      </p:sp>
      <p:sp>
        <p:nvSpPr>
          <p:cNvPr id="6" name="文本框 18">
            <a:extLst>
              <a:ext uri="{FF2B5EF4-FFF2-40B4-BE49-F238E27FC236}">
                <a16:creationId xmlns:a16="http://schemas.microsoft.com/office/drawing/2014/main" id="{5FF2DB49-8749-1145-B263-FB2CBCF1D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343" y="1103415"/>
            <a:ext cx="885723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下面我们看一下在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model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模型中其他有用的属性：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protected $fillable = [ ‘email’, ‘password’];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//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表示可以被直接填充数据的字段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protected $guarded = [ ‘id’];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// id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字段是受保护的只能插入数据时自动填充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protected $hidden=[‘password’]; //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隐藏字段在查询时查询不出来数据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$user = new App\Model\Article(); //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初始化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Article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的类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$user-&gt;all();			 //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查询出所有数据时没有隐藏字段的值</a:t>
            </a:r>
            <a:endParaRPr lang="zh-CN" alt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3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本章任务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4CC69AC-11DD-CA44-86D6-129102CFDCFC}"/>
              </a:ext>
            </a:extLst>
          </p:cNvPr>
          <p:cNvSpPr txBox="1">
            <a:spLocks/>
          </p:cNvSpPr>
          <p:nvPr/>
        </p:nvSpPr>
        <p:spPr>
          <a:xfrm>
            <a:off x="619541" y="812105"/>
            <a:ext cx="8286808" cy="5840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框架概述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Laravel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的安装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Laravel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的核心知识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数据库操作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Eloquent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670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4.3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数据库的增删改查</a:t>
            </a: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711043AC-95C1-6D44-A432-E47A49620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62" y="894873"/>
            <a:ext cx="8280400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增删修改查询的方法在相对应的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model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层实现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、查询的方法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Arial" charset="0"/>
              </a:rPr>
              <a:t>     a</a:t>
            </a:r>
            <a:r>
              <a:rPr lang="zh-CN" altLang="en-US" sz="2000" b="1" dirty="0">
                <a:solidFill>
                  <a:srgbClr val="000000"/>
                </a:solidFill>
                <a:latin typeface="Arial" charset="0"/>
              </a:rPr>
              <a:t>、使用</a:t>
            </a:r>
            <a:r>
              <a:rPr lang="en-US" altLang="zh-CN" sz="2000" b="1" dirty="0">
                <a:solidFill>
                  <a:srgbClr val="000000"/>
                </a:solidFill>
                <a:latin typeface="Arial" charset="0"/>
              </a:rPr>
              <a:t>find</a:t>
            </a:r>
            <a:r>
              <a:rPr lang="zh-CN" altLang="en-US" sz="2000" b="1" dirty="0">
                <a:solidFill>
                  <a:srgbClr val="000000"/>
                </a:solidFill>
                <a:latin typeface="Arial" charset="0"/>
              </a:rPr>
              <a:t>方法             </a:t>
            </a:r>
            <a:endParaRPr lang="en-US" altLang="zh-CN" sz="2000" b="1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	public function()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	{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		return $this-&gt;find(1);  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	}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注意：该方法查询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id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的数据，如果主键不为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id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，那么需要修改该数据类中保护属性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$protect $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primaryKey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= ‘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主键字段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。另外，这个方法在查询不到数据时就会返回空值，如果想查询不到就报错可以使用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findOrFail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(1)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；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Arial" charset="0"/>
              </a:rPr>
              <a:t>     b</a:t>
            </a:r>
            <a:r>
              <a:rPr lang="zh-CN" altLang="en-US" sz="2000" b="1" dirty="0">
                <a:solidFill>
                  <a:srgbClr val="000000"/>
                </a:solidFill>
                <a:latin typeface="Arial" charset="0"/>
              </a:rPr>
              <a:t>、使用</a:t>
            </a:r>
            <a:r>
              <a:rPr lang="en-US" altLang="zh-CN" sz="2000" b="1" dirty="0">
                <a:solidFill>
                  <a:srgbClr val="000000"/>
                </a:solidFill>
                <a:latin typeface="Arial" charset="0"/>
              </a:rPr>
              <a:t>where</a:t>
            </a:r>
            <a:r>
              <a:rPr lang="zh-CN" altLang="en-US" sz="2000" b="1" dirty="0">
                <a:solidFill>
                  <a:srgbClr val="000000"/>
                </a:solidFill>
                <a:latin typeface="Arial" charset="0"/>
              </a:rPr>
              <a:t>方法查询</a:t>
            </a:r>
            <a:endParaRPr lang="en-US" altLang="zh-CN" sz="2000" b="1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使用此方法查询时需要传递三个参数，第一个参数为要查询的字段，第二个参数为逻辑符号，第三个参数为某个值。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 	public function()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	{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      		return $this-&gt;where(‘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user_id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’, ’&gt;’ , 3)-&gt;get();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执行用户的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id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字段的值大于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的数据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	 }</a:t>
            </a:r>
          </a:p>
        </p:txBody>
      </p:sp>
    </p:spTree>
    <p:extLst>
      <p:ext uri="{BB962C8B-B14F-4D97-AF65-F5344CB8AC3E}">
        <p14:creationId xmlns:p14="http://schemas.microsoft.com/office/powerpoint/2010/main" val="2465244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4.3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数据库的增删改查</a:t>
            </a:r>
          </a:p>
        </p:txBody>
      </p:sp>
      <p:sp>
        <p:nvSpPr>
          <p:cNvPr id="5" name="文本框 18">
            <a:extLst>
              <a:ext uri="{FF2B5EF4-FFF2-40B4-BE49-F238E27FC236}">
                <a16:creationId xmlns:a16="http://schemas.microsoft.com/office/drawing/2014/main" id="{AFAD2E53-E6F0-2A43-8937-47AEDA94E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283" y="743088"/>
            <a:ext cx="7200900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、新增数据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</a:t>
            </a:r>
            <a:r>
              <a:rPr lang="en-US" altLang="zh-CN" sz="1800" b="1" dirty="0">
                <a:solidFill>
                  <a:srgbClr val="000000"/>
                </a:solidFill>
                <a:latin typeface="Arial" charset="0"/>
              </a:rPr>
              <a:t>a</a:t>
            </a:r>
            <a:r>
              <a:rPr lang="zh-CN" altLang="en-US" sz="1800" b="1" dirty="0">
                <a:solidFill>
                  <a:srgbClr val="000000"/>
                </a:solidFill>
                <a:latin typeface="Arial" charset="0"/>
              </a:rPr>
              <a:t>、单条数据的增加</a:t>
            </a:r>
            <a:endParaRPr lang="en-US" altLang="zh-CN" sz="1800" b="1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	public function 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userAdd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()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	{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		$this-&gt;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user_name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=‘admin’;	//username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为要操作的字段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,’admin’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要插入的值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		$age-&gt;age=29;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		$this-&gt;save();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}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注意：该插入会报错，因为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laravel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插入数据时会自动插入数据的更新时间和创建时间。如果数据表中没有这两个字段就会报错，那么我们需要关闭这个功能。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public $timestamps = false;	//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对于数据表中没有新增时间和更新时间的要这样设置。但一般都会支持这两项时间信息。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Arial" charset="0"/>
              </a:rPr>
              <a:t>      b</a:t>
            </a:r>
            <a:r>
              <a:rPr lang="zh-CN" altLang="en-US" sz="1800" b="1" dirty="0">
                <a:solidFill>
                  <a:srgbClr val="000000"/>
                </a:solidFill>
                <a:latin typeface="Arial" charset="0"/>
              </a:rPr>
              <a:t>、使用</a:t>
            </a:r>
            <a:r>
              <a:rPr lang="en-US" altLang="zh-CN" sz="1800" b="1" dirty="0">
                <a:solidFill>
                  <a:srgbClr val="000000"/>
                </a:solidFill>
                <a:latin typeface="Arial" charset="0"/>
              </a:rPr>
              <a:t>fill</a:t>
            </a:r>
            <a:r>
              <a:rPr lang="zh-CN" altLang="en-US" sz="1800" b="1" dirty="0">
                <a:solidFill>
                  <a:srgbClr val="000000"/>
                </a:solidFill>
                <a:latin typeface="Arial" charset="0"/>
              </a:rPr>
              <a:t>方法</a:t>
            </a:r>
            <a:endParaRPr lang="en-US" altLang="zh-CN" sz="1800" b="1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	public function 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userAdd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()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	{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   	$data=[‘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user_name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’=&gt;’user23’,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’age’=&gt;29];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  	 	$this-&gt;fill($data);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   	$this-&gt;save();	//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执行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save</a:t>
            </a:r>
            <a:r>
              <a:rPr lang="zh-CN" altLang="en-US" sz="1800" dirty="0">
                <a:solidFill>
                  <a:srgbClr val="000000"/>
                </a:solidFill>
                <a:latin typeface="Arial" charset="0"/>
              </a:rPr>
              <a:t>方法便会保存一个值</a:t>
            </a:r>
            <a:endParaRPr lang="en-US" altLang="zh-CN" sz="1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           	}</a:t>
            </a:r>
          </a:p>
        </p:txBody>
      </p:sp>
    </p:spTree>
    <p:extLst>
      <p:ext uri="{BB962C8B-B14F-4D97-AF65-F5344CB8AC3E}">
        <p14:creationId xmlns:p14="http://schemas.microsoft.com/office/powerpoint/2010/main" val="449318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4.3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数据库的增删改查</a:t>
            </a:r>
          </a:p>
        </p:txBody>
      </p:sp>
      <p:sp>
        <p:nvSpPr>
          <p:cNvPr id="6" name="文本框 18">
            <a:extLst>
              <a:ext uri="{FF2B5EF4-FFF2-40B4-BE49-F238E27FC236}">
                <a16:creationId xmlns:a16="http://schemas.microsoft.com/office/drawing/2014/main" id="{A4F1A61D-8F13-9D47-873D-1B0B6D5B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0" y="1219200"/>
            <a:ext cx="8892892" cy="50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、更新数据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更新数据时首先要找到该数据，然后执行更新操作：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public function update()</a:t>
            </a:r>
          </a:p>
          <a:p>
            <a:pPr lvl="1">
              <a:spcBef>
                <a:spcPct val="0"/>
              </a:spcBef>
              <a:buFont typeface="Arial" charset="0"/>
              <a:buNone/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 	$user = $this-&gt;find(3);		//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找到要更新的数据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 	$user-&gt;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user_name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=‘coco’;	//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重新定义该字段的值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 	$user-&gt;save();			//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执行保存方法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 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}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、删除数据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也是先找到该数据，然后执行删除操作：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public function delete()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 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$item = $this-&gt;find(4);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  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$item-&gt;delete();  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}</a:t>
            </a:r>
            <a:endParaRPr lang="zh-CN" altLang="en-US" sz="20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12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4.4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数据库的版本控制</a:t>
            </a:r>
          </a:p>
        </p:txBody>
      </p:sp>
      <p:sp>
        <p:nvSpPr>
          <p:cNvPr id="5" name="文本框 18">
            <a:extLst>
              <a:ext uri="{FF2B5EF4-FFF2-40B4-BE49-F238E27FC236}">
                <a16:creationId xmlns:a16="http://schemas.microsoft.com/office/drawing/2014/main" id="{B404020F-2F62-AE46-B739-524BF6FA4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027" y="1124680"/>
            <a:ext cx="82804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、告别传统的建表方式：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Laravel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提供了一个版本控制的数据库建表的方式，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</a:rPr>
              <a:t>直接使用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PHP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</a:rPr>
              <a:t>代码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结合命令行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</a:rPr>
              <a:t>，而不是使用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SQL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</a:rPr>
              <a:t>语句来操作数据库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因此，</a:t>
            </a:r>
            <a:r>
              <a:rPr lang="en-US" altLang="zh-CN" sz="2000" b="1" dirty="0">
                <a:solidFill>
                  <a:srgbClr val="000000"/>
                </a:solidFill>
                <a:latin typeface="Arial" charset="0"/>
              </a:rPr>
              <a:t>MySQL</a:t>
            </a:r>
            <a:r>
              <a:rPr lang="zh-CN" altLang="en-US" sz="2000" b="1" dirty="0">
                <a:solidFill>
                  <a:srgbClr val="000000"/>
                </a:solidFill>
                <a:latin typeface="Arial" charset="0"/>
              </a:rPr>
              <a:t>（</a:t>
            </a:r>
            <a:r>
              <a:rPr lang="en-US" altLang="zh-CN" sz="2000" b="1" dirty="0" err="1">
                <a:solidFill>
                  <a:srgbClr val="000000"/>
                </a:solidFill>
                <a:latin typeface="Arial" charset="0"/>
              </a:rPr>
              <a:t>MariaDB</a:t>
            </a:r>
            <a:r>
              <a:rPr lang="zh-CN" altLang="en-US" sz="2000" b="1" dirty="0">
                <a:solidFill>
                  <a:srgbClr val="000000"/>
                </a:solidFill>
                <a:latin typeface="Arial" charset="0"/>
              </a:rPr>
              <a:t>）的操作也可以使用版本管理了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。主要是使用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migration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工具。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Migration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的数据库文件目录是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database/migration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使用方式：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a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、在使用之前需要先配置数据库信息，在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.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env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下配置。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 b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、使用命令行创建数据迁移文件  </a:t>
            </a:r>
            <a:r>
              <a:rPr lang="en-US" altLang="zh-CN" sz="2000" u="sng" dirty="0" err="1">
                <a:solidFill>
                  <a:srgbClr val="000000"/>
                </a:solidFill>
                <a:latin typeface="Arial" charset="0"/>
              </a:rPr>
              <a:t>php</a:t>
            </a:r>
            <a:r>
              <a:rPr lang="en-US" altLang="zh-CN" sz="2000" u="sng" dirty="0">
                <a:solidFill>
                  <a:srgbClr val="000000"/>
                </a:solidFill>
                <a:latin typeface="Arial" charset="0"/>
              </a:rPr>
              <a:t> artisan </a:t>
            </a:r>
            <a:r>
              <a:rPr lang="en-US" altLang="zh-CN" sz="2000" u="sng" dirty="0" err="1">
                <a:solidFill>
                  <a:srgbClr val="000000"/>
                </a:solidFill>
                <a:latin typeface="Arial" charset="0"/>
              </a:rPr>
              <a:t>make:migration</a:t>
            </a:r>
            <a:r>
              <a:rPr lang="en-US" altLang="zh-CN" sz="2000" u="sng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000" u="sng" dirty="0" err="1">
                <a:solidFill>
                  <a:srgbClr val="FF0000"/>
                </a:solidFill>
                <a:latin typeface="Arial" charset="0"/>
              </a:rPr>
              <a:t>create_users_table</a:t>
            </a:r>
            <a:r>
              <a:rPr lang="en-US" altLang="zh-CN" sz="2000" u="sng" dirty="0">
                <a:solidFill>
                  <a:srgbClr val="000000"/>
                </a:solidFill>
                <a:latin typeface="Arial" charset="0"/>
              </a:rPr>
              <a:t>  -- create </a:t>
            </a:r>
            <a:r>
              <a:rPr lang="en-US" altLang="zh-CN" sz="2000" u="sng" dirty="0">
                <a:solidFill>
                  <a:srgbClr val="FF0000"/>
                </a:solidFill>
                <a:latin typeface="Arial" charset="0"/>
              </a:rPr>
              <a:t>users</a:t>
            </a:r>
            <a:r>
              <a:rPr lang="zh-CN" altLang="en-US" sz="20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zh-CN" altLang="en-US" sz="2000" dirty="0">
                <a:latin typeface="Arial" charset="0"/>
              </a:rPr>
              <a:t>。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 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以上命令中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create_users_table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组成了数据迁移文件的后半部分，后面的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users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为指定的数据表的名称。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39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4.4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数据库的版本控制</a:t>
            </a:r>
          </a:p>
        </p:txBody>
      </p:sp>
      <p:sp>
        <p:nvSpPr>
          <p:cNvPr id="6" name="文本框 18">
            <a:extLst>
              <a:ext uri="{FF2B5EF4-FFF2-40B4-BE49-F238E27FC236}">
                <a16:creationId xmlns:a16="http://schemas.microsoft.com/office/drawing/2014/main" id="{D51D87E5-3DCA-E447-9317-293909C5F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445" y="1132895"/>
            <a:ext cx="8280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、这样就生成了一个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zh-CN" altLang="zh-CN" sz="2000" b="1" dirty="0">
                <a:solidFill>
                  <a:srgbClr val="000000"/>
                </a:solidFill>
                <a:latin typeface="Arial" charset="0"/>
              </a:rPr>
              <a:t>年</a:t>
            </a:r>
            <a:r>
              <a:rPr lang="en-US" altLang="zh-CN" sz="2000" b="1" dirty="0">
                <a:solidFill>
                  <a:srgbClr val="000000"/>
                </a:solidFill>
                <a:latin typeface="Arial" charset="0"/>
              </a:rPr>
              <a:t>_</a:t>
            </a:r>
            <a:r>
              <a:rPr lang="zh-CN" altLang="zh-CN" sz="2000" b="1" dirty="0">
                <a:solidFill>
                  <a:srgbClr val="000000"/>
                </a:solidFill>
                <a:latin typeface="Arial" charset="0"/>
              </a:rPr>
              <a:t>月</a:t>
            </a:r>
            <a:r>
              <a:rPr lang="en-US" altLang="zh-CN" sz="2000" b="1" dirty="0">
                <a:solidFill>
                  <a:srgbClr val="000000"/>
                </a:solidFill>
                <a:latin typeface="Arial" charset="0"/>
              </a:rPr>
              <a:t>_</a:t>
            </a:r>
            <a:r>
              <a:rPr lang="zh-CN" altLang="zh-CN" sz="2000" b="1" dirty="0">
                <a:solidFill>
                  <a:srgbClr val="000000"/>
                </a:solidFill>
                <a:latin typeface="Arial" charset="0"/>
              </a:rPr>
              <a:t>日</a:t>
            </a:r>
            <a:r>
              <a:rPr lang="en-US" altLang="zh-CN" sz="2000" b="1" dirty="0">
                <a:solidFill>
                  <a:srgbClr val="000000"/>
                </a:solidFill>
                <a:latin typeface="Arial" charset="0"/>
              </a:rPr>
              <a:t>_</a:t>
            </a:r>
            <a:r>
              <a:rPr lang="zh-CN" altLang="zh-CN" sz="2000" b="1" dirty="0">
                <a:solidFill>
                  <a:srgbClr val="000000"/>
                </a:solidFill>
                <a:latin typeface="Arial" charset="0"/>
              </a:rPr>
              <a:t>时分秒</a:t>
            </a:r>
            <a:r>
              <a:rPr lang="en-US" altLang="zh-CN" sz="2000" b="1" dirty="0">
                <a:solidFill>
                  <a:srgbClr val="000000"/>
                </a:solidFill>
                <a:latin typeface="Arial" charset="0"/>
              </a:rPr>
              <a:t>_</a:t>
            </a:r>
            <a:r>
              <a:rPr lang="en-US" altLang="zh-CN" sz="20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Arial" charset="0"/>
              </a:rPr>
              <a:t>create_users_table</a:t>
            </a:r>
            <a:r>
              <a:rPr lang="en-US" altLang="zh-CN" sz="2000" b="1" dirty="0" err="1">
                <a:solidFill>
                  <a:srgbClr val="000000"/>
                </a:solidFill>
                <a:latin typeface="Arial" charset="0"/>
              </a:rPr>
              <a:t>.php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  的文件。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、在这个文件中有两个重要的方法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up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down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方法，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up()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执行迁移文件操作，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down()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是完全相反。就像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word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文档中的撤销命令，也就是说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up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中的方法是执行数据迁移的方法，在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php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artisan migrate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执行时进行。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down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方法是执行数据回滚的方法，在执行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php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artisan 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</a:rPr>
              <a:t>migrate:rollback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</a:rPr>
              <a:t>时进行。</a:t>
            </a:r>
            <a:endParaRPr lang="en-US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Arial" charset="0"/>
              </a:rPr>
              <a:t>注意：要仔细进行数据迁移和数据回滚。虽然一次回滚，数据结构会还原，但是原来的数据已经丢失，慎重操作。多进行这方面的测试，以体会里面的内容。</a:t>
            </a:r>
            <a:endParaRPr lang="en-US" altLang="zh-CN" sz="2000" dirty="0">
              <a:solidFill>
                <a:srgbClr val="FF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  </a:t>
            </a:r>
            <a:endParaRPr lang="zh-CN" altLang="zh-CN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</a:rPr>
              <a:t>  </a:t>
            </a:r>
            <a:endParaRPr lang="zh-CN" altLang="en-US" sz="20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892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4.4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数据库的版本控制</a:t>
            </a:r>
          </a:p>
        </p:txBody>
      </p:sp>
      <p:sp>
        <p:nvSpPr>
          <p:cNvPr id="5" name="文本框 18">
            <a:extLst>
              <a:ext uri="{FF2B5EF4-FFF2-40B4-BE49-F238E27FC236}">
                <a16:creationId xmlns:a16="http://schemas.microsoft.com/office/drawing/2014/main" id="{82D825B1-D44B-C142-B05B-DA36CC7BE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35" y="1296725"/>
            <a:ext cx="828040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Arial" charset="0"/>
              </a:rPr>
              <a:t>看一下其中的方法</a:t>
            </a:r>
            <a:r>
              <a:rPr lang="en-US" altLang="zh-CN" sz="2000" b="1" dirty="0">
                <a:latin typeface="Arial" charset="0"/>
              </a:rPr>
              <a:t>up</a:t>
            </a:r>
            <a:r>
              <a:rPr lang="zh-CN" altLang="en-US" sz="2000" b="1" dirty="0">
                <a:latin typeface="Arial" charset="0"/>
              </a:rPr>
              <a:t>方法，以新建数据库</a:t>
            </a:r>
            <a:r>
              <a:rPr lang="en-US" altLang="zh-CN" sz="2000" b="1" dirty="0">
                <a:latin typeface="Arial" charset="0"/>
              </a:rPr>
              <a:t>user</a:t>
            </a:r>
            <a:r>
              <a:rPr lang="zh-CN" altLang="en-US" sz="2000" b="1" dirty="0">
                <a:latin typeface="Arial" charset="0"/>
              </a:rPr>
              <a:t>为例。</a:t>
            </a:r>
            <a:endParaRPr lang="en-US" altLang="zh-CN" sz="2000" b="1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000" b="1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public function up(){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Schema::create(‘users’, function(Blueprint $table)//</a:t>
            </a:r>
            <a:r>
              <a:rPr lang="zh-CN" altLang="en-US" sz="1400" dirty="0">
                <a:latin typeface="Arial" charset="0"/>
              </a:rPr>
              <a:t>这里的</a:t>
            </a:r>
            <a:r>
              <a:rPr lang="en-US" altLang="zh-CN" sz="1400" dirty="0">
                <a:latin typeface="Arial" charset="0"/>
              </a:rPr>
              <a:t>users</a:t>
            </a:r>
            <a:r>
              <a:rPr lang="zh-CN" altLang="en-US" sz="1400" dirty="0">
                <a:latin typeface="Arial" charset="0"/>
              </a:rPr>
              <a:t>就是要创建的表名</a:t>
            </a:r>
            <a:endParaRPr lang="en-US" altLang="zh-CN" sz="14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$table-&gt;increments(‘id’);	//</a:t>
            </a:r>
            <a:r>
              <a:rPr lang="zh-CN" altLang="en-US" sz="1400" dirty="0">
                <a:latin typeface="Arial" charset="0"/>
              </a:rPr>
              <a:t>创建一个名为</a:t>
            </a:r>
            <a:r>
              <a:rPr lang="en-US" altLang="zh-CN" sz="1400" dirty="0">
                <a:latin typeface="Arial" charset="0"/>
              </a:rPr>
              <a:t>id</a:t>
            </a:r>
            <a:r>
              <a:rPr lang="zh-CN" altLang="en-US" sz="1400" dirty="0">
                <a:latin typeface="Arial" charset="0"/>
              </a:rPr>
              <a:t>字段，该字段自动增长</a:t>
            </a:r>
            <a:endParaRPr lang="en-US" altLang="zh-CN" sz="14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$table-&gt;string(‘name’);	//</a:t>
            </a:r>
            <a:r>
              <a:rPr lang="zh-CN" altLang="en-US" sz="1400" dirty="0">
                <a:latin typeface="Arial" charset="0"/>
              </a:rPr>
              <a:t>创建一个</a:t>
            </a:r>
            <a:r>
              <a:rPr lang="en-US" altLang="zh-CN" sz="1400" dirty="0">
                <a:latin typeface="Arial" charset="0"/>
              </a:rPr>
              <a:t>sting</a:t>
            </a:r>
            <a:r>
              <a:rPr lang="zh-CN" altLang="en-US" sz="1400" dirty="0">
                <a:latin typeface="Arial" charset="0"/>
              </a:rPr>
              <a:t>类型的字段，字段名为</a:t>
            </a:r>
            <a:r>
              <a:rPr lang="en-US" altLang="zh-CN" sz="1400" dirty="0">
                <a:latin typeface="Arial" charset="0"/>
              </a:rPr>
              <a:t>name</a:t>
            </a:r>
            <a:r>
              <a:rPr lang="zh-CN" altLang="en-US" sz="1400" dirty="0">
                <a:latin typeface="Arial" charset="0"/>
              </a:rPr>
              <a:t>，</a:t>
            </a:r>
            <a:endParaRPr lang="en-US" altLang="zh-CN" sz="14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$table-&gt;string(‘email’)-&gt;unique();//</a:t>
            </a:r>
            <a:r>
              <a:rPr lang="zh-CN" altLang="en-US" sz="1400" dirty="0">
                <a:latin typeface="Arial" charset="0"/>
              </a:rPr>
              <a:t>创建一个名为</a:t>
            </a:r>
            <a:r>
              <a:rPr lang="en-US" altLang="zh-CN" sz="1400" dirty="0">
                <a:latin typeface="Arial" charset="0"/>
              </a:rPr>
              <a:t>email</a:t>
            </a:r>
            <a:r>
              <a:rPr lang="zh-CN" altLang="en-US" sz="1400" dirty="0">
                <a:latin typeface="Arial" charset="0"/>
              </a:rPr>
              <a:t>的</a:t>
            </a:r>
            <a:r>
              <a:rPr lang="en-US" altLang="zh-CN" sz="1400" dirty="0">
                <a:latin typeface="Arial" charset="0"/>
              </a:rPr>
              <a:t>string</a:t>
            </a:r>
            <a:r>
              <a:rPr lang="zh-CN" altLang="en-US" sz="1400" dirty="0">
                <a:latin typeface="Arial" charset="0"/>
              </a:rPr>
              <a:t>类型字段，该字段唯一</a:t>
            </a:r>
            <a:endParaRPr lang="en-US" altLang="zh-CN" sz="14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$table-&gt;string(‘password’, 60);</a:t>
            </a:r>
            <a:r>
              <a:rPr lang="zh-CN" altLang="en-US" sz="1800" dirty="0">
                <a:latin typeface="Arial" charset="0"/>
              </a:rPr>
              <a:t>   </a:t>
            </a:r>
            <a:r>
              <a:rPr lang="en-US" altLang="zh-CN" sz="1800" dirty="0">
                <a:latin typeface="Arial" charset="0"/>
              </a:rPr>
              <a:t>//</a:t>
            </a:r>
            <a:r>
              <a:rPr lang="zh-CN" altLang="en-US" sz="1400" dirty="0">
                <a:latin typeface="Arial" charset="0"/>
              </a:rPr>
              <a:t>创建一个名为</a:t>
            </a:r>
            <a:r>
              <a:rPr lang="en-US" altLang="zh-CN" sz="1400" dirty="0">
                <a:latin typeface="Arial" charset="0"/>
              </a:rPr>
              <a:t>password</a:t>
            </a:r>
            <a:r>
              <a:rPr lang="zh-CN" altLang="en-US" sz="1400" dirty="0">
                <a:latin typeface="Arial" charset="0"/>
              </a:rPr>
              <a:t>的</a:t>
            </a:r>
            <a:r>
              <a:rPr lang="en-US" altLang="zh-CN" sz="1400" dirty="0">
                <a:latin typeface="Arial" charset="0"/>
              </a:rPr>
              <a:t>string</a:t>
            </a:r>
            <a:r>
              <a:rPr lang="zh-CN" altLang="en-US" sz="1400" dirty="0">
                <a:latin typeface="Arial" charset="0"/>
              </a:rPr>
              <a:t>类型字段，长度</a:t>
            </a:r>
            <a:r>
              <a:rPr lang="en-US" altLang="zh-CN" sz="1400" dirty="0">
                <a:latin typeface="Arial" charset="0"/>
              </a:rPr>
              <a:t>60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$table-&gt;</a:t>
            </a:r>
            <a:r>
              <a:rPr lang="en-US" altLang="zh-CN" sz="1800" dirty="0" err="1">
                <a:latin typeface="Arial" charset="0"/>
              </a:rPr>
              <a:t>rememberToken</a:t>
            </a:r>
            <a:r>
              <a:rPr lang="en-US" altLang="zh-CN" sz="1800" dirty="0">
                <a:latin typeface="Arial" charset="0"/>
              </a:rPr>
              <a:t>();</a:t>
            </a:r>
            <a:r>
              <a:rPr lang="zh-CN" altLang="en-US" sz="1800" dirty="0">
                <a:latin typeface="Arial" charset="0"/>
              </a:rPr>
              <a:t>   </a:t>
            </a:r>
            <a:r>
              <a:rPr lang="en-US" altLang="zh-CN" sz="1800" dirty="0">
                <a:latin typeface="Arial" charset="0"/>
              </a:rPr>
              <a:t>//</a:t>
            </a:r>
            <a:r>
              <a:rPr lang="zh-CN" altLang="en-US" sz="1800" dirty="0">
                <a:latin typeface="Arial" charset="0"/>
              </a:rPr>
              <a:t> </a:t>
            </a:r>
            <a:r>
              <a:rPr lang="zh-CN" altLang="en-US" sz="1400" dirty="0">
                <a:latin typeface="Arial" charset="0"/>
              </a:rPr>
              <a:t>调用一个方法在登录的时候更方便实用，</a:t>
            </a:r>
            <a:r>
              <a:rPr lang="en-US" altLang="zh-CN" sz="1400" dirty="0" err="1">
                <a:latin typeface="Arial" charset="0"/>
              </a:rPr>
              <a:t>Laravel</a:t>
            </a:r>
            <a:r>
              <a:rPr lang="zh-CN" altLang="en-US" sz="1400" dirty="0">
                <a:latin typeface="Arial" charset="0"/>
              </a:rPr>
              <a:t>会自动将</a:t>
            </a:r>
            <a:r>
              <a:rPr lang="en-US" altLang="zh-CN" sz="1400" dirty="0">
                <a:latin typeface="Arial" charset="0"/>
              </a:rPr>
              <a:t>token</a:t>
            </a:r>
            <a:r>
              <a:rPr lang="zh-CN" altLang="en-US" sz="1400" dirty="0">
                <a:latin typeface="Arial" charset="0"/>
              </a:rPr>
              <a:t>值填充进来</a:t>
            </a:r>
            <a:endParaRPr lang="en-US" altLang="zh-CN" sz="14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       $table-&gt;timestamps();	//</a:t>
            </a:r>
            <a:r>
              <a:rPr lang="zh-CN" altLang="en-US" sz="1400" dirty="0">
                <a:latin typeface="Arial" charset="0"/>
              </a:rPr>
              <a:t>当前的时间戳</a:t>
            </a:r>
            <a:endParaRPr lang="en-US" altLang="zh-CN" sz="14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     });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} </a:t>
            </a:r>
            <a:endParaRPr lang="zh-CN" alt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936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4.4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数据库的版本控制</a:t>
            </a:r>
          </a:p>
        </p:txBody>
      </p:sp>
      <p:sp>
        <p:nvSpPr>
          <p:cNvPr id="6" name="文本框 18">
            <a:extLst>
              <a:ext uri="{FF2B5EF4-FFF2-40B4-BE49-F238E27FC236}">
                <a16:creationId xmlns:a16="http://schemas.microsoft.com/office/drawing/2014/main" id="{84C54EA6-65E2-0B4E-BE9A-F7DACB0B1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941" y="1268700"/>
            <a:ext cx="828040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charset="0"/>
              </a:rPr>
              <a:t>看一下其中的</a:t>
            </a:r>
            <a:r>
              <a:rPr lang="en-US" altLang="zh-CN" sz="2400" dirty="0">
                <a:latin typeface="Arial" charset="0"/>
              </a:rPr>
              <a:t>down</a:t>
            </a:r>
            <a:r>
              <a:rPr lang="zh-CN" altLang="en-US" sz="2400" dirty="0">
                <a:latin typeface="Arial" charset="0"/>
              </a:rPr>
              <a:t>方法，</a:t>
            </a:r>
            <a:endParaRPr lang="en-US" altLang="zh-CN" sz="24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Arial" charset="0"/>
              </a:rPr>
              <a:t>public function down(){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Arial" charset="0"/>
              </a:rPr>
              <a:t>	Schema::drop(‘users’);	//</a:t>
            </a:r>
            <a:r>
              <a:rPr lang="zh-CN" altLang="en-US" sz="2400" dirty="0">
                <a:latin typeface="Arial" charset="0"/>
              </a:rPr>
              <a:t>删掉数据库</a:t>
            </a:r>
            <a:endParaRPr lang="en-US" altLang="zh-CN" sz="24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Arial" charset="0"/>
              </a:rPr>
              <a:t>}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4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charset="0"/>
              </a:rPr>
              <a:t>然后执行</a:t>
            </a:r>
            <a:r>
              <a:rPr lang="en-US" altLang="zh-CN" sz="2400" dirty="0" err="1">
                <a:latin typeface="Arial" charset="0"/>
              </a:rPr>
              <a:t>php</a:t>
            </a:r>
            <a:r>
              <a:rPr lang="en-US" altLang="zh-CN" sz="2400" dirty="0">
                <a:latin typeface="Arial" charset="0"/>
              </a:rPr>
              <a:t> artisan migrate</a:t>
            </a:r>
            <a:r>
              <a:rPr lang="zh-CN" altLang="en-US" sz="2400" dirty="0">
                <a:latin typeface="Arial" charset="0"/>
              </a:rPr>
              <a:t>，数据库表便可以被创建成功。</a:t>
            </a:r>
            <a:r>
              <a:rPr lang="en-US" altLang="zh-CN" sz="2400" dirty="0">
                <a:latin typeface="Arial" charset="0"/>
              </a:rPr>
              <a:t> </a:t>
            </a:r>
            <a:endParaRPr lang="zh-CN" altLang="zh-CN" sz="24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Arial" charset="0"/>
              </a:rPr>
              <a:t>up</a:t>
            </a:r>
            <a:r>
              <a:rPr lang="zh-CN" altLang="en-US" sz="2400" dirty="0">
                <a:latin typeface="Arial" charset="0"/>
              </a:rPr>
              <a:t>的方法和</a:t>
            </a:r>
            <a:r>
              <a:rPr lang="en-US" altLang="zh-CN" sz="2400" dirty="0">
                <a:latin typeface="Arial" charset="0"/>
              </a:rPr>
              <a:t>down</a:t>
            </a:r>
            <a:r>
              <a:rPr lang="zh-CN" altLang="en-US" sz="2400" dirty="0">
                <a:latin typeface="Arial" charset="0"/>
              </a:rPr>
              <a:t>的方法中执行的逻辑是相反的。</a:t>
            </a:r>
            <a:endParaRPr lang="en-US" altLang="zh-CN" sz="24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charset="0"/>
              </a:rPr>
              <a:t>这是</a:t>
            </a:r>
            <a:r>
              <a:rPr lang="zh-CN" altLang="en-US" sz="2400" u="sng" dirty="0">
                <a:latin typeface="Arial" charset="0"/>
              </a:rPr>
              <a:t>创建数据表</a:t>
            </a:r>
            <a:r>
              <a:rPr lang="zh-CN" altLang="en-US" sz="2400" dirty="0">
                <a:latin typeface="Arial" charset="0"/>
              </a:rPr>
              <a:t>的操作，</a:t>
            </a:r>
            <a:r>
              <a:rPr lang="zh-CN" altLang="en-US" sz="2400" u="sng" dirty="0">
                <a:latin typeface="Arial" charset="0"/>
              </a:rPr>
              <a:t>修改表字段结构</a:t>
            </a:r>
            <a:r>
              <a:rPr lang="zh-CN" altLang="en-US" sz="2400" dirty="0">
                <a:latin typeface="Arial" charset="0"/>
              </a:rPr>
              <a:t>也可以使用这一的方法。</a:t>
            </a:r>
            <a:endParaRPr lang="en-US" altLang="zh-CN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44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4.5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开发维护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2FFDC3-2958-704D-983A-EABEE3289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515" y="1432528"/>
            <a:ext cx="8208963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Arial" charset="0"/>
              </a:rPr>
              <a:t>执行一行命令便可以停掉服务器对外访问：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latin typeface="Arial" charset="0"/>
              </a:rPr>
              <a:t>php</a:t>
            </a:r>
            <a:r>
              <a:rPr lang="en-US" altLang="zh-CN" sz="2000" b="1" dirty="0">
                <a:latin typeface="Arial" charset="0"/>
              </a:rPr>
              <a:t> artisan down </a:t>
            </a:r>
            <a:r>
              <a:rPr lang="zh-CN" altLang="en-US" sz="2000" dirty="0">
                <a:latin typeface="Arial" charset="0"/>
              </a:rPr>
              <a:t>这样所有的请求都会调到错误页面，具体错误页面是在</a:t>
            </a:r>
            <a:r>
              <a:rPr lang="en-US" altLang="zh-CN" sz="2000" dirty="0">
                <a:latin typeface="Arial" charset="0"/>
              </a:rPr>
              <a:t>resources/views/error/503.blade.php</a:t>
            </a:r>
            <a:r>
              <a:rPr lang="zh-CN" altLang="en-US" sz="2000" dirty="0">
                <a:latin typeface="Arial" charset="0"/>
              </a:rPr>
              <a:t>，这里面的模板可以自己定义。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Arial" charset="0"/>
              </a:rPr>
              <a:t>如果服务器问题解决了，那么可以开启服务，执行以下命令：</a:t>
            </a:r>
            <a:endParaRPr lang="en-US" altLang="zh-CN" sz="2000" dirty="0">
              <a:latin typeface="Arial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 err="1">
                <a:latin typeface="Arial" charset="0"/>
              </a:rPr>
              <a:t>php</a:t>
            </a:r>
            <a:r>
              <a:rPr lang="en-US" altLang="zh-CN" sz="2000" b="1" dirty="0">
                <a:latin typeface="Arial" charset="0"/>
              </a:rPr>
              <a:t> artisan up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Arial" charset="0"/>
              </a:rPr>
              <a:t>用户便可以正常访问了。</a:t>
            </a:r>
            <a:endParaRPr lang="en-US" altLang="zh-CN" sz="2000" dirty="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85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126357"/>
          </a:xfrm>
          <a:prstGeom prst="rect">
            <a:avLst/>
          </a:prstGeom>
          <a:solidFill>
            <a:schemeClr val="bg1">
              <a:alpha val="34000"/>
            </a:schemeClr>
          </a:solidFill>
        </p:spPr>
      </p:pic>
      <p:sp>
        <p:nvSpPr>
          <p:cNvPr id="39" name="TextBox 1"/>
          <p:cNvSpPr txBox="1"/>
          <p:nvPr/>
        </p:nvSpPr>
        <p:spPr>
          <a:xfrm>
            <a:off x="3243529" y="2086710"/>
            <a:ext cx="592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有疑问联系老师！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1" name="Oval 128"/>
          <p:cNvSpPr/>
          <p:nvPr/>
        </p:nvSpPr>
        <p:spPr>
          <a:xfrm>
            <a:off x="3275433" y="4159883"/>
            <a:ext cx="723014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132"/>
          <p:cNvSpPr txBox="1"/>
          <p:nvPr/>
        </p:nvSpPr>
        <p:spPr>
          <a:xfrm>
            <a:off x="2751793" y="5079716"/>
            <a:ext cx="176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电话</a:t>
            </a:r>
            <a:endParaRPr lang="en-US" b="1" dirty="0">
              <a:solidFill>
                <a:schemeClr val="bg1"/>
              </a:solidFill>
              <a:latin typeface="STKaiti" panose="02010600040101010101" pitchFamily="2" charset="-122"/>
              <a:ea typeface="STKaiti" panose="02010600040101010101" pitchFamily="2" charset="-122"/>
              <a:cs typeface="Open Sans" panose="020B06060305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13516719119</a:t>
            </a:r>
          </a:p>
        </p:txBody>
      </p:sp>
      <p:sp>
        <p:nvSpPr>
          <p:cNvPr id="45" name="Oval 130"/>
          <p:cNvSpPr/>
          <p:nvPr/>
        </p:nvSpPr>
        <p:spPr>
          <a:xfrm>
            <a:off x="5678390" y="4159883"/>
            <a:ext cx="723014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Oval 131"/>
          <p:cNvSpPr/>
          <p:nvPr/>
        </p:nvSpPr>
        <p:spPr>
          <a:xfrm>
            <a:off x="8155768" y="4159883"/>
            <a:ext cx="723014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Freeform 5"/>
          <p:cNvSpPr/>
          <p:nvPr/>
        </p:nvSpPr>
        <p:spPr bwMode="auto">
          <a:xfrm>
            <a:off x="5876975" y="4347354"/>
            <a:ext cx="325843" cy="333601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416894" y="4291008"/>
            <a:ext cx="340239" cy="484392"/>
            <a:chOff x="6826325" y="4065109"/>
            <a:chExt cx="226610" cy="328831"/>
          </a:xfrm>
        </p:grpSpPr>
        <p:sp>
          <p:nvSpPr>
            <p:cNvPr id="64" name="Freeform 1091"/>
            <p:cNvSpPr/>
            <p:nvPr/>
          </p:nvSpPr>
          <p:spPr bwMode="auto">
            <a:xfrm>
              <a:off x="6826325" y="4167330"/>
              <a:ext cx="224147" cy="226610"/>
            </a:xfrm>
            <a:custGeom>
              <a:avLst/>
              <a:gdLst>
                <a:gd name="T0" fmla="*/ 37 w 77"/>
                <a:gd name="T1" fmla="*/ 41 h 78"/>
                <a:gd name="T2" fmla="*/ 51 w 77"/>
                <a:gd name="T3" fmla="*/ 48 h 78"/>
                <a:gd name="T4" fmla="*/ 55 w 77"/>
                <a:gd name="T5" fmla="*/ 44 h 78"/>
                <a:gd name="T6" fmla="*/ 63 w 77"/>
                <a:gd name="T7" fmla="*/ 41 h 78"/>
                <a:gd name="T8" fmla="*/ 77 w 77"/>
                <a:gd name="T9" fmla="*/ 55 h 78"/>
                <a:gd name="T10" fmla="*/ 70 w 77"/>
                <a:gd name="T11" fmla="*/ 68 h 78"/>
                <a:gd name="T12" fmla="*/ 52 w 77"/>
                <a:gd name="T13" fmla="*/ 71 h 78"/>
                <a:gd name="T14" fmla="*/ 27 w 77"/>
                <a:gd name="T15" fmla="*/ 51 h 78"/>
                <a:gd name="T16" fmla="*/ 25 w 77"/>
                <a:gd name="T17" fmla="*/ 50 h 78"/>
                <a:gd name="T18" fmla="*/ 7 w 77"/>
                <a:gd name="T19" fmla="*/ 24 h 78"/>
                <a:gd name="T20" fmla="*/ 10 w 77"/>
                <a:gd name="T21" fmla="*/ 6 h 78"/>
                <a:gd name="T22" fmla="*/ 22 w 77"/>
                <a:gd name="T23" fmla="*/ 0 h 78"/>
                <a:gd name="T24" fmla="*/ 36 w 77"/>
                <a:gd name="T25" fmla="*/ 14 h 78"/>
                <a:gd name="T26" fmla="*/ 33 w 77"/>
                <a:gd name="T27" fmla="*/ 21 h 78"/>
                <a:gd name="T28" fmla="*/ 29 w 77"/>
                <a:gd name="T29" fmla="*/ 26 h 78"/>
                <a:gd name="T30" fmla="*/ 36 w 77"/>
                <a:gd name="T31" fmla="*/ 39 h 78"/>
                <a:gd name="T32" fmla="*/ 37 w 77"/>
                <a:gd name="T33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8">
                  <a:moveTo>
                    <a:pt x="37" y="41"/>
                  </a:moveTo>
                  <a:cubicBezTo>
                    <a:pt x="47" y="51"/>
                    <a:pt x="51" y="48"/>
                    <a:pt x="51" y="48"/>
                  </a:cubicBezTo>
                  <a:cubicBezTo>
                    <a:pt x="51" y="48"/>
                    <a:pt x="51" y="48"/>
                    <a:pt x="55" y="44"/>
                  </a:cubicBezTo>
                  <a:cubicBezTo>
                    <a:pt x="60" y="39"/>
                    <a:pt x="63" y="41"/>
                    <a:pt x="63" y="41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65" y="78"/>
                    <a:pt x="52" y="71"/>
                  </a:cubicBezTo>
                  <a:cubicBezTo>
                    <a:pt x="39" y="63"/>
                    <a:pt x="37" y="62"/>
                    <a:pt x="27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5" y="39"/>
                    <a:pt x="14" y="37"/>
                    <a:pt x="7" y="24"/>
                  </a:cubicBezTo>
                  <a:cubicBezTo>
                    <a:pt x="0" y="11"/>
                    <a:pt x="10" y="6"/>
                    <a:pt x="10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8" y="16"/>
                    <a:pt x="33" y="2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6" y="29"/>
                    <a:pt x="36" y="39"/>
                  </a:cubicBezTo>
                  <a:lnTo>
                    <a:pt x="3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+mn-ea"/>
              </a:endParaRPr>
            </a:p>
          </p:txBody>
        </p:sp>
        <p:sp>
          <p:nvSpPr>
            <p:cNvPr id="65" name="Freeform 1092"/>
            <p:cNvSpPr/>
            <p:nvPr/>
          </p:nvSpPr>
          <p:spPr bwMode="auto">
            <a:xfrm>
              <a:off x="6892830" y="4065109"/>
              <a:ext cx="160105" cy="151484"/>
            </a:xfrm>
            <a:custGeom>
              <a:avLst/>
              <a:gdLst>
                <a:gd name="T0" fmla="*/ 55 w 55"/>
                <a:gd name="T1" fmla="*/ 52 h 52"/>
                <a:gd name="T2" fmla="*/ 46 w 55"/>
                <a:gd name="T3" fmla="*/ 52 h 52"/>
                <a:gd name="T4" fmla="*/ 0 w 55"/>
                <a:gd name="T5" fmla="*/ 10 h 52"/>
                <a:gd name="T6" fmla="*/ 0 w 55"/>
                <a:gd name="T7" fmla="*/ 1 h 52"/>
                <a:gd name="T8" fmla="*/ 55 w 5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2">
                  <a:moveTo>
                    <a:pt x="55" y="52"/>
                  </a:moveTo>
                  <a:cubicBezTo>
                    <a:pt x="46" y="52"/>
                    <a:pt x="46" y="52"/>
                    <a:pt x="46" y="52"/>
                  </a:cubicBezTo>
                  <a:cubicBezTo>
                    <a:pt x="45" y="28"/>
                    <a:pt x="25" y="9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0"/>
                    <a:pt x="53" y="23"/>
                    <a:pt x="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6" name="Freeform 1093"/>
            <p:cNvSpPr/>
            <p:nvPr/>
          </p:nvSpPr>
          <p:spPr bwMode="auto">
            <a:xfrm>
              <a:off x="6892830" y="4120531"/>
              <a:ext cx="104684" cy="99758"/>
            </a:xfrm>
            <a:custGeom>
              <a:avLst/>
              <a:gdLst>
                <a:gd name="T0" fmla="*/ 36 w 36"/>
                <a:gd name="T1" fmla="*/ 34 h 34"/>
                <a:gd name="T2" fmla="*/ 36 w 36"/>
                <a:gd name="T3" fmla="*/ 34 h 34"/>
                <a:gd name="T4" fmla="*/ 29 w 36"/>
                <a:gd name="T5" fmla="*/ 34 h 34"/>
                <a:gd name="T6" fmla="*/ 29 w 36"/>
                <a:gd name="T7" fmla="*/ 34 h 34"/>
                <a:gd name="T8" fmla="*/ 1 w 36"/>
                <a:gd name="T9" fmla="*/ 8 h 34"/>
                <a:gd name="T10" fmla="*/ 0 w 36"/>
                <a:gd name="T11" fmla="*/ 8 h 34"/>
                <a:gd name="T12" fmla="*/ 0 w 36"/>
                <a:gd name="T13" fmla="*/ 1 h 34"/>
                <a:gd name="T14" fmla="*/ 1 w 36"/>
                <a:gd name="T15" fmla="*/ 1 h 34"/>
                <a:gd name="T16" fmla="*/ 36 w 36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4">
                  <a:moveTo>
                    <a:pt x="36" y="34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19"/>
                    <a:pt x="16" y="7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0" y="0"/>
                    <a:pt x="35" y="15"/>
                    <a:pt x="3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71" name="Oval 131"/>
          <p:cNvSpPr/>
          <p:nvPr/>
        </p:nvSpPr>
        <p:spPr>
          <a:xfrm>
            <a:off x="8300845" y="4365207"/>
            <a:ext cx="432860" cy="282667"/>
          </a:xfrm>
          <a:custGeom>
            <a:avLst/>
            <a:gdLst>
              <a:gd name="connsiteX0" fmla="*/ 218748 w 607427"/>
              <a:gd name="connsiteY0" fmla="*/ 211767 h 379713"/>
              <a:gd name="connsiteX1" fmla="*/ 303678 w 607427"/>
              <a:gd name="connsiteY1" fmla="*/ 286283 h 379713"/>
              <a:gd name="connsiteX2" fmla="*/ 388608 w 607427"/>
              <a:gd name="connsiteY2" fmla="*/ 211767 h 379713"/>
              <a:gd name="connsiteX3" fmla="*/ 580118 w 607427"/>
              <a:gd name="connsiteY3" fmla="*/ 379713 h 379713"/>
              <a:gd name="connsiteX4" fmla="*/ 27238 w 607427"/>
              <a:gd name="connsiteY4" fmla="*/ 379713 h 379713"/>
              <a:gd name="connsiteX5" fmla="*/ 607427 w 607427"/>
              <a:gd name="connsiteY5" fmla="*/ 19970 h 379713"/>
              <a:gd name="connsiteX6" fmla="*/ 607427 w 607427"/>
              <a:gd name="connsiteY6" fmla="*/ 359531 h 379713"/>
              <a:gd name="connsiteX7" fmla="*/ 413725 w 607427"/>
              <a:gd name="connsiteY7" fmla="*/ 189751 h 379713"/>
              <a:gd name="connsiteX8" fmla="*/ 0 w 607427"/>
              <a:gd name="connsiteY8" fmla="*/ 19970 h 379713"/>
              <a:gd name="connsiteX9" fmla="*/ 193561 w 607427"/>
              <a:gd name="connsiteY9" fmla="*/ 189751 h 379713"/>
              <a:gd name="connsiteX10" fmla="*/ 0 w 607427"/>
              <a:gd name="connsiteY10" fmla="*/ 359531 h 379713"/>
              <a:gd name="connsiteX11" fmla="*/ 27379 w 607427"/>
              <a:gd name="connsiteY11" fmla="*/ 0 h 379713"/>
              <a:gd name="connsiteX12" fmla="*/ 579906 w 607427"/>
              <a:gd name="connsiteY12" fmla="*/ 0 h 379713"/>
              <a:gd name="connsiteX13" fmla="*/ 303694 w 607427"/>
              <a:gd name="connsiteY13" fmla="*/ 242251 h 37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427" h="379713">
                <a:moveTo>
                  <a:pt x="218748" y="211767"/>
                </a:moveTo>
                <a:lnTo>
                  <a:pt x="303678" y="286283"/>
                </a:lnTo>
                <a:lnTo>
                  <a:pt x="388608" y="211767"/>
                </a:lnTo>
                <a:lnTo>
                  <a:pt x="580118" y="379713"/>
                </a:lnTo>
                <a:lnTo>
                  <a:pt x="27238" y="379713"/>
                </a:lnTo>
                <a:close/>
                <a:moveTo>
                  <a:pt x="607427" y="19970"/>
                </a:moveTo>
                <a:lnTo>
                  <a:pt x="607427" y="359531"/>
                </a:lnTo>
                <a:lnTo>
                  <a:pt x="413725" y="189751"/>
                </a:lnTo>
                <a:close/>
                <a:moveTo>
                  <a:pt x="0" y="19970"/>
                </a:moveTo>
                <a:lnTo>
                  <a:pt x="193561" y="189751"/>
                </a:lnTo>
                <a:lnTo>
                  <a:pt x="0" y="359531"/>
                </a:lnTo>
                <a:close/>
                <a:moveTo>
                  <a:pt x="27379" y="0"/>
                </a:moveTo>
                <a:lnTo>
                  <a:pt x="579906" y="0"/>
                </a:lnTo>
                <a:lnTo>
                  <a:pt x="303694" y="2422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Box 132"/>
          <p:cNvSpPr txBox="1"/>
          <p:nvPr/>
        </p:nvSpPr>
        <p:spPr>
          <a:xfrm>
            <a:off x="6980040" y="5059837"/>
            <a:ext cx="307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电邮</a:t>
            </a:r>
            <a:endParaRPr lang="en-US" b="1" dirty="0">
              <a:solidFill>
                <a:schemeClr val="bg1"/>
              </a:solidFill>
              <a:latin typeface="STKaiti" panose="02010600040101010101" pitchFamily="2" charset="-122"/>
              <a:ea typeface="STKaiti" panose="02010600040101010101" pitchFamily="2" charset="-122"/>
              <a:cs typeface="Open Sans" panose="020B0606030504020204" pitchFamily="34" charset="0"/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hwt@hdu.edu.cn</a:t>
            </a:r>
            <a:endParaRPr lang="en-US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132">
            <a:extLst>
              <a:ext uri="{FF2B5EF4-FFF2-40B4-BE49-F238E27FC236}">
                <a16:creationId xmlns:a16="http://schemas.microsoft.com/office/drawing/2014/main" id="{1510378A-DBC1-6D4F-B82E-AD45416079DB}"/>
              </a:ext>
            </a:extLst>
          </p:cNvPr>
          <p:cNvSpPr txBox="1"/>
          <p:nvPr/>
        </p:nvSpPr>
        <p:spPr>
          <a:xfrm>
            <a:off x="4915791" y="5033623"/>
            <a:ext cx="200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QQ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375213863</a:t>
            </a:r>
          </a:p>
        </p:txBody>
      </p:sp>
    </p:spTree>
    <p:extLst>
      <p:ext uri="{BB962C8B-B14F-4D97-AF65-F5344CB8AC3E}">
        <p14:creationId xmlns:p14="http://schemas.microsoft.com/office/powerpoint/2010/main" val="30971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6"/>
    </mc:Choice>
    <mc:Fallback xmlns="">
      <p:transition spd="slow" advTm="595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 PHP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框架概述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61D66C-9777-B34F-9D6A-58F03A4FBB12}"/>
              </a:ext>
            </a:extLst>
          </p:cNvPr>
          <p:cNvSpPr txBox="1">
            <a:spLocks noChangeArrowheads="1"/>
          </p:cNvSpPr>
          <p:nvPr/>
        </p:nvSpPr>
        <p:spPr>
          <a:xfrm>
            <a:off x="850032" y="1124450"/>
            <a:ext cx="9215491" cy="490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</a:pP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1.1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框架简介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Clr>
                <a:srgbClr val="FFC000"/>
              </a:buClr>
            </a:pP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框架分类</a:t>
            </a:r>
          </a:p>
          <a:p>
            <a:pPr algn="l">
              <a:buClr>
                <a:srgbClr val="FFC000"/>
              </a:buClr>
            </a:pP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框架使用统计</a:t>
            </a:r>
          </a:p>
          <a:p>
            <a:pPr algn="l">
              <a:buClr>
                <a:srgbClr val="FFC000"/>
              </a:buClr>
            </a:pP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Clr>
                <a:srgbClr val="FFC000"/>
              </a:buClr>
            </a:pP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Clr>
                <a:srgbClr val="FFC000"/>
              </a:buClr>
            </a:pP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68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1.1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框架简介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441BB9-FCA7-4B40-BBC3-3222B1E8B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721" y="2307783"/>
            <a:ext cx="5364914" cy="361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indent="530352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华文楷体" charset="-122"/>
                <a:ea typeface="华文楷体" charset="-122"/>
              </a:rPr>
              <a:t>框架是一堆代码的集合，这些代码里边有变量、常量、方法、函数、类。</a:t>
            </a:r>
          </a:p>
          <a:p>
            <a:pPr indent="530352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华文楷体" charset="-122"/>
                <a:ea typeface="华文楷体" charset="-122"/>
              </a:rPr>
              <a:t>这些代码里边也有设计模式，例如：</a:t>
            </a:r>
            <a:r>
              <a:rPr lang="en-US" altLang="zh-CN" sz="2000" b="1" dirty="0">
                <a:solidFill>
                  <a:srgbClr val="FF0000"/>
                </a:solidFill>
                <a:latin typeface="华文楷体" charset="-122"/>
                <a:ea typeface="华文楷体" charset="-122"/>
              </a:rPr>
              <a:t>MVC</a:t>
            </a:r>
            <a:r>
              <a:rPr lang="zh-CN" altLang="en-US" sz="2000" b="1" dirty="0">
                <a:latin typeface="华文楷体" charset="-122"/>
                <a:ea typeface="华文楷体" charset="-122"/>
              </a:rPr>
              <a:t>、单例、</a:t>
            </a:r>
            <a:r>
              <a:rPr lang="en-US" altLang="zh-CN" sz="2000" b="1" dirty="0">
                <a:latin typeface="华文楷体" charset="-122"/>
                <a:ea typeface="华文楷体" charset="-122"/>
              </a:rPr>
              <a:t>AR</a:t>
            </a:r>
            <a:r>
              <a:rPr lang="zh-CN" altLang="en-US" sz="2000" b="1" dirty="0">
                <a:latin typeface="华文楷体" charset="-122"/>
                <a:ea typeface="华文楷体" charset="-122"/>
              </a:rPr>
              <a:t>、工厂。</a:t>
            </a:r>
            <a:endParaRPr lang="en-US" altLang="zh-CN" sz="2000" b="1" dirty="0">
              <a:latin typeface="华文楷体" charset="-122"/>
              <a:ea typeface="华文楷体" charset="-122"/>
            </a:endParaRPr>
          </a:p>
          <a:p>
            <a:pPr indent="530352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000" dirty="0"/>
          </a:p>
          <a:p>
            <a:pPr indent="530352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zh-CN" sz="2000" dirty="0"/>
              <a:t>框架最大的特点</a:t>
            </a:r>
            <a:r>
              <a:rPr lang="zh-CN" altLang="en-US" sz="2000" dirty="0"/>
              <a:t>是</a:t>
            </a:r>
            <a:r>
              <a:rPr lang="zh-CN" altLang="zh-CN" sz="2000" dirty="0"/>
              <a:t>使得程序的业务逻辑与数据模型有分开。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zh-CN" altLang="en-US" sz="2400" b="1" dirty="0">
              <a:solidFill>
                <a:schemeClr val="tx2"/>
              </a:solidFill>
              <a:latin typeface="华文楷体" charset="-122"/>
              <a:ea typeface="华文楷体" charset="-122"/>
            </a:endParaRP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773CD515-8A67-E24B-8C8D-F1FD67EA0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01" y="1587398"/>
            <a:ext cx="3422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E46C0A"/>
                </a:solidFill>
              </a:rPr>
              <a:t>框架简介</a:t>
            </a: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D151E74B-261C-E84E-A255-62D02D424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45" y="1750570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44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396371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1.2 PHP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框架分类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B0063-92E5-9943-B42A-5FA9FCC6B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577" y="2288955"/>
            <a:ext cx="5759450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zh-CN" sz="1400" dirty="0"/>
              <a:t>重量级：功能多、</a:t>
            </a:r>
            <a:r>
              <a:rPr lang="en-US" altLang="zh-CN" sz="1400" dirty="0"/>
              <a:t>OOP</a:t>
            </a:r>
            <a:r>
              <a:rPr lang="zh-CN" altLang="zh-CN" sz="1400" dirty="0"/>
              <a:t>面向对象、维护性好、生命力非常顽强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Zendframework</a:t>
            </a:r>
            <a:r>
              <a:rPr lang="zh-CN" altLang="zh-CN" sz="1400" dirty="0"/>
              <a:t>：</a:t>
            </a:r>
            <a:r>
              <a:rPr lang="en-US" altLang="zh-CN" sz="1400" dirty="0" err="1"/>
              <a:t>zend</a:t>
            </a:r>
            <a:r>
              <a:rPr lang="zh-CN" altLang="zh-CN" sz="1400" dirty="0"/>
              <a:t>公司官方框架，重量级的，功能非常丰富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Yii</a:t>
            </a:r>
            <a:r>
              <a:rPr lang="zh-CN" altLang="zh-CN" sz="1400" dirty="0"/>
              <a:t>：重量级，</a:t>
            </a:r>
            <a:r>
              <a:rPr lang="en-US" altLang="zh-CN" sz="1400" dirty="0"/>
              <a:t>OOP</a:t>
            </a:r>
            <a:r>
              <a:rPr lang="zh-CN" altLang="zh-CN" sz="1400" dirty="0"/>
              <a:t>面向对象。功能丰富，外国人使用</a:t>
            </a:r>
            <a:r>
              <a:rPr lang="zh-CN" altLang="en-US" sz="1400" dirty="0"/>
              <a:t>较</a:t>
            </a:r>
            <a:r>
              <a:rPr lang="zh-CN" altLang="zh-CN" sz="1400" dirty="0"/>
              <a:t>多的框架。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Cakephp</a:t>
            </a:r>
            <a:r>
              <a:rPr lang="zh-CN" altLang="zh-CN" sz="1400" dirty="0"/>
              <a:t>：外国框架，功能较丰富。重量级，速度慢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Symfony</a:t>
            </a:r>
            <a:r>
              <a:rPr lang="zh-CN" altLang="zh-CN" sz="1400" dirty="0"/>
              <a:t>：外国重量级框架，功能丰富。</a:t>
            </a:r>
            <a:endParaRPr lang="en-US" altLang="zh-CN" sz="1400" dirty="0"/>
          </a:p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zh-CN" sz="1400" dirty="0"/>
              <a:t>轻量级：功能实用，面向过程和面向对象混合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CodeIgniter</a:t>
            </a:r>
            <a:r>
              <a:rPr lang="zh-CN" altLang="zh-CN" sz="1400" dirty="0"/>
              <a:t>：轻量级框架，开发速度快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ThinkPHP</a:t>
            </a:r>
            <a:r>
              <a:rPr lang="zh-CN" altLang="zh-CN" sz="1400" dirty="0"/>
              <a:t>：国人开发的一个轻量级框架、注释都是中文的。国人使用非常广泛。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b="1" dirty="0" err="1">
                <a:solidFill>
                  <a:srgbClr val="000000"/>
                </a:solidFill>
              </a:rPr>
              <a:t>Laravel</a:t>
            </a:r>
            <a:r>
              <a:rPr lang="zh-CN" altLang="en-US" sz="1400" b="1" dirty="0">
                <a:solidFill>
                  <a:srgbClr val="000000"/>
                </a:solidFill>
              </a:rPr>
              <a:t>介于两者之间</a:t>
            </a:r>
            <a:endParaRPr lang="zh-CN" altLang="zh-CN" sz="14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zh-CN" altLang="en-US" sz="1200" b="1" dirty="0">
              <a:solidFill>
                <a:srgbClr val="1F497D"/>
              </a:solidFill>
              <a:latin typeface="华文楷体" charset="-122"/>
              <a:ea typeface="华文楷体" charset="-122"/>
            </a:endParaRP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12ECEF51-4D9B-C643-BC16-6B1B0C090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388" y="1496325"/>
            <a:ext cx="342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E46C0A"/>
                </a:solidFill>
              </a:rPr>
              <a:t>框架分类</a:t>
            </a:r>
          </a:p>
        </p:txBody>
      </p:sp>
      <p:pic>
        <p:nvPicPr>
          <p:cNvPr id="19" name="图片 4">
            <a:extLst>
              <a:ext uri="{FF2B5EF4-FFF2-40B4-BE49-F238E27FC236}">
                <a16:creationId xmlns:a16="http://schemas.microsoft.com/office/drawing/2014/main" id="{BD5BD323-412D-D74C-AAFD-E7C5A0DE2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5" r="22099"/>
          <a:stretch>
            <a:fillRect/>
          </a:stretch>
        </p:blipFill>
        <p:spPr bwMode="auto">
          <a:xfrm>
            <a:off x="1084438" y="3008535"/>
            <a:ext cx="25209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0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396371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1.3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PHP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框架使用统计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A788839D-39D7-2049-A491-533BB0875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318" y="1110045"/>
            <a:ext cx="342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E46C0A"/>
                </a:solidFill>
              </a:rPr>
              <a:t>各个框架受欢迎程度统计</a:t>
            </a: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33F6A2D4-AE11-4443-9A76-15E88239F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452" y="987014"/>
            <a:ext cx="446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Arial" charset="0"/>
              </a:rPr>
              <a:t>近期的一次框架使用情况的统计，在这次统计中</a:t>
            </a:r>
            <a:r>
              <a:rPr lang="en-US" altLang="zh-CN" sz="1600" dirty="0">
                <a:latin typeface="Arial" charset="0"/>
              </a:rPr>
              <a:t>Laravel</a:t>
            </a:r>
            <a:r>
              <a:rPr lang="zh-CN" altLang="en-US" sz="1600" dirty="0">
                <a:latin typeface="Arial" charset="0"/>
              </a:rPr>
              <a:t>以其独特的优势遥遥领先。</a:t>
            </a:r>
          </a:p>
        </p:txBody>
      </p:sp>
      <p:pic>
        <p:nvPicPr>
          <p:cNvPr id="1026" name="Picture 2" descr="https://2.bp.blogspot.com/-iWM9ynqEv2M/Xen1eT5r85I/AAAAAAAAEEg/iyTDTI-lo1AJrn_R5Q0Symql8c0CUtcjACLcBGAsYHQ/s1600/ft.png">
            <a:extLst>
              <a:ext uri="{FF2B5EF4-FFF2-40B4-BE49-F238E27FC236}">
                <a16:creationId xmlns:a16="http://schemas.microsoft.com/office/drawing/2014/main" id="{B62E0C2A-AA38-1043-8353-24817E28B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529" y="1527522"/>
            <a:ext cx="7959208" cy="521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4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396371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1.3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PHP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框架使用统计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2D1616-225A-2E48-B041-C39E4633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275" y="1224072"/>
            <a:ext cx="6421031" cy="45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74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6572</TotalTime>
  <Words>4883</Words>
  <Application>Microsoft Macintosh PowerPoint</Application>
  <PresentationFormat>Widescreen</PresentationFormat>
  <Paragraphs>545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等线</vt:lpstr>
      <vt:lpstr>微软雅黑</vt:lpstr>
      <vt:lpstr>微软雅黑</vt:lpstr>
      <vt:lpstr>STKaiti</vt:lpstr>
      <vt:lpstr>STKaiti</vt:lpstr>
      <vt:lpstr>华文行楷</vt:lpstr>
      <vt:lpstr>Arial</vt:lpstr>
      <vt:lpstr>Calibri</vt:lpstr>
      <vt:lpstr>Corbel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Hu</dc:creator>
  <cp:lastModifiedBy>Will Hu</cp:lastModifiedBy>
  <cp:revision>235</cp:revision>
  <dcterms:created xsi:type="dcterms:W3CDTF">2020-02-20T23:48:22Z</dcterms:created>
  <dcterms:modified xsi:type="dcterms:W3CDTF">2021-04-25T06:05:58Z</dcterms:modified>
</cp:coreProperties>
</file>